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91" r:id="rId3"/>
    <p:sldId id="307" r:id="rId4"/>
    <p:sldId id="289" r:id="rId5"/>
    <p:sldId id="278" r:id="rId6"/>
    <p:sldId id="313" r:id="rId7"/>
    <p:sldId id="258" r:id="rId8"/>
    <p:sldId id="259" r:id="rId9"/>
    <p:sldId id="309" r:id="rId10"/>
    <p:sldId id="286" r:id="rId11"/>
    <p:sldId id="312" r:id="rId12"/>
    <p:sldId id="268" r:id="rId13"/>
    <p:sldId id="310" r:id="rId14"/>
    <p:sldId id="314" r:id="rId15"/>
    <p:sldId id="315" r:id="rId16"/>
  </p:sldIdLst>
  <p:sldSz cx="9144000" cy="6858000" type="screen4x3"/>
  <p:notesSz cx="6858000" cy="9144000"/>
  <p:defaultTextStyle>
    <a:defPPr>
      <a:defRPr lang="en-GB"/>
    </a:defPPr>
    <a:lvl1pPr algn="l" defTabSz="449263" rtl="0" fontAlgn="base">
      <a:lnSpc>
        <a:spcPct val="93000"/>
      </a:lnSpc>
      <a:spcBef>
        <a:spcPct val="0"/>
      </a:spcBef>
      <a:spcAft>
        <a:spcPct val="0"/>
      </a:spcAft>
      <a:buClr>
        <a:srgbClr val="000000"/>
      </a:buClr>
      <a:buSzPct val="100000"/>
      <a:buFont typeface="Arial" panose="020B0604020202020204" pitchFamily="34" charset="0"/>
      <a:defRPr sz="2400" b="1" kern="1200"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1pPr>
    <a:lvl2pPr marL="457200" algn="l" defTabSz="449263" rtl="0" fontAlgn="base">
      <a:lnSpc>
        <a:spcPct val="93000"/>
      </a:lnSpc>
      <a:spcBef>
        <a:spcPct val="0"/>
      </a:spcBef>
      <a:spcAft>
        <a:spcPct val="0"/>
      </a:spcAft>
      <a:buClr>
        <a:srgbClr val="000000"/>
      </a:buClr>
      <a:buSzPct val="100000"/>
      <a:buFont typeface="Arial" panose="020B0604020202020204" pitchFamily="34" charset="0"/>
      <a:defRPr sz="2400" b="1" kern="1200"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2pPr>
    <a:lvl3pPr marL="914400" algn="l" defTabSz="449263" rtl="0" fontAlgn="base">
      <a:lnSpc>
        <a:spcPct val="93000"/>
      </a:lnSpc>
      <a:spcBef>
        <a:spcPct val="0"/>
      </a:spcBef>
      <a:spcAft>
        <a:spcPct val="0"/>
      </a:spcAft>
      <a:buClr>
        <a:srgbClr val="000000"/>
      </a:buClr>
      <a:buSzPct val="100000"/>
      <a:buFont typeface="Arial" panose="020B0604020202020204" pitchFamily="34" charset="0"/>
      <a:defRPr sz="2400" b="1" kern="1200"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3pPr>
    <a:lvl4pPr marL="1371600" algn="l" defTabSz="449263" rtl="0" fontAlgn="base">
      <a:lnSpc>
        <a:spcPct val="93000"/>
      </a:lnSpc>
      <a:spcBef>
        <a:spcPct val="0"/>
      </a:spcBef>
      <a:spcAft>
        <a:spcPct val="0"/>
      </a:spcAft>
      <a:buClr>
        <a:srgbClr val="000000"/>
      </a:buClr>
      <a:buSzPct val="100000"/>
      <a:buFont typeface="Arial" panose="020B0604020202020204" pitchFamily="34" charset="0"/>
      <a:defRPr sz="2400" b="1" kern="1200"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4pPr>
    <a:lvl5pPr marL="1828800" algn="l" defTabSz="449263" rtl="0" fontAlgn="base">
      <a:lnSpc>
        <a:spcPct val="93000"/>
      </a:lnSpc>
      <a:spcBef>
        <a:spcPct val="0"/>
      </a:spcBef>
      <a:spcAft>
        <a:spcPct val="0"/>
      </a:spcAft>
      <a:buClr>
        <a:srgbClr val="000000"/>
      </a:buClr>
      <a:buSzPct val="100000"/>
      <a:buFont typeface="Arial" panose="020B0604020202020204" pitchFamily="34" charset="0"/>
      <a:defRPr sz="2400" b="1" kern="1200"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5pPr>
    <a:lvl6pPr marL="2286000" algn="l" defTabSz="914400" rtl="0" eaLnBrk="1" latinLnBrk="0" hangingPunct="1">
      <a:defRPr sz="2400" b="1" kern="1200"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6pPr>
    <a:lvl7pPr marL="2743200" algn="l" defTabSz="914400" rtl="0" eaLnBrk="1" latinLnBrk="0" hangingPunct="1">
      <a:defRPr sz="2400" b="1" kern="1200"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7pPr>
    <a:lvl8pPr marL="3200400" algn="l" defTabSz="914400" rtl="0" eaLnBrk="1" latinLnBrk="0" hangingPunct="1">
      <a:defRPr sz="2400" b="1" kern="1200"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8pPr>
    <a:lvl9pPr marL="3657600" algn="l" defTabSz="914400" rtl="0" eaLnBrk="1" latinLnBrk="0" hangingPunct="1">
      <a:defRPr sz="2400" b="1" kern="1200"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0033"/>
    <a:srgbClr val="800080"/>
    <a:srgbClr val="800000"/>
    <a:srgbClr val="663300"/>
    <a:srgbClr val="CC3300"/>
    <a:srgbClr val="000066"/>
    <a:srgbClr val="CC3399"/>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38" autoAdjust="0"/>
    <p:restoredTop sz="94660"/>
  </p:normalViewPr>
  <p:slideViewPr>
    <p:cSldViewPr>
      <p:cViewPr>
        <p:scale>
          <a:sx n="120" d="100"/>
          <a:sy n="120" d="100"/>
        </p:scale>
        <p:origin x="-1044"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buFont typeface="Arial" charset="0"/>
              <a:buNone/>
              <a:defRPr sz="1200" b="0" baseline="0">
                <a:latin typeface="Arial" charset="0"/>
                <a:ea typeface="+mn-ea"/>
              </a:defRPr>
            </a:lvl1pPr>
          </a:lstStyle>
          <a:p>
            <a:pPr>
              <a:defRPr/>
            </a:pPr>
            <a:endParaRPr lang="en-US"/>
          </a:p>
        </p:txBody>
      </p:sp>
      <p:sp>
        <p:nvSpPr>
          <p:cNvPr id="4813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buFont typeface="Arial" charset="0"/>
              <a:buNone/>
              <a:defRPr sz="1200" b="0" baseline="0">
                <a:latin typeface="Arial" charset="0"/>
                <a:ea typeface="+mn-ea"/>
              </a:defRPr>
            </a:lvl1pPr>
          </a:lstStyle>
          <a:p>
            <a:pPr>
              <a:defRPr/>
            </a:pPr>
            <a:endParaRPr lang="en-US"/>
          </a:p>
        </p:txBody>
      </p:sp>
      <p:sp>
        <p:nvSpPr>
          <p:cNvPr id="4813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buFont typeface="Arial" charset="0"/>
              <a:buNone/>
              <a:defRPr sz="1200" b="0" baseline="0">
                <a:latin typeface="Arial" charset="0"/>
                <a:ea typeface="+mn-ea"/>
              </a:defRPr>
            </a:lvl1pPr>
          </a:lstStyle>
          <a:p>
            <a:pPr>
              <a:defRPr/>
            </a:pPr>
            <a:endParaRPr lang="en-US"/>
          </a:p>
        </p:txBody>
      </p:sp>
      <p:sp>
        <p:nvSpPr>
          <p:cNvPr id="4813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baseline="0"/>
            </a:lvl1pPr>
          </a:lstStyle>
          <a:p>
            <a:fld id="{6AA55EAF-5505-48F1-9C4E-190296C64665}" type="slidenum">
              <a:rPr lang="en-US"/>
              <a:pPr/>
              <a:t>‹#›</a:t>
            </a:fld>
            <a:endParaRPr lang="en-US"/>
          </a:p>
        </p:txBody>
      </p:sp>
    </p:spTree>
    <p:extLst>
      <p:ext uri="{BB962C8B-B14F-4D97-AF65-F5344CB8AC3E}">
        <p14:creationId xmlns:p14="http://schemas.microsoft.com/office/powerpoint/2010/main" val="41057060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pPr>
              <a:buFont typeface="Arial" charset="0"/>
              <a:buNone/>
              <a:defRPr/>
            </a:pPr>
            <a:endParaRPr lang="pl-PL">
              <a:latin typeface="Arial" charset="0"/>
              <a:ea typeface="+mn-ea"/>
            </a:endParaRPr>
          </a:p>
        </p:txBody>
      </p:sp>
      <p:sp>
        <p:nvSpPr>
          <p:cNvPr id="2050" name="Rectangle 2"/>
          <p:cNvSpPr>
            <a:spLocks noGrp="1" noChangeArrowheads="1"/>
          </p:cNvSpPr>
          <p:nvPr>
            <p:ph type="hdr"/>
          </p:nvPr>
        </p:nvSpPr>
        <p:spPr bwMode="auto">
          <a:xfrm>
            <a:off x="0" y="0"/>
            <a:ext cx="2970213" cy="4556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b="0" baseline="0">
                <a:latin typeface="Arial" charset="0"/>
                <a:ea typeface="+mn-ea"/>
              </a:defRPr>
            </a:lvl1pPr>
          </a:lstStyle>
          <a:p>
            <a:pPr>
              <a:defRPr/>
            </a:pPr>
            <a:endParaRPr lang="en-GB"/>
          </a:p>
        </p:txBody>
      </p:sp>
      <p:sp>
        <p:nvSpPr>
          <p:cNvPr id="2051" name="Rectangle 3"/>
          <p:cNvSpPr>
            <a:spLocks noGrp="1" noChangeArrowheads="1"/>
          </p:cNvSpPr>
          <p:nvPr>
            <p:ph type="dt"/>
          </p:nvPr>
        </p:nvSpPr>
        <p:spPr bwMode="auto">
          <a:xfrm>
            <a:off x="3884613" y="0"/>
            <a:ext cx="2970212" cy="4556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b="0" baseline="0">
                <a:latin typeface="Arial" charset="0"/>
                <a:ea typeface="+mn-ea"/>
              </a:defRPr>
            </a:lvl1pPr>
          </a:lstStyle>
          <a:p>
            <a:pPr>
              <a:defRPr/>
            </a:pPr>
            <a:endParaRPr lang="en-GB"/>
          </a:p>
        </p:txBody>
      </p:sp>
      <p:sp>
        <p:nvSpPr>
          <p:cNvPr id="40965" name="Rectangle 4"/>
          <p:cNvSpPr>
            <a:spLocks noGrp="1" noRot="1" noChangeAspect="1" noChangeArrowheads="1"/>
          </p:cNvSpPr>
          <p:nvPr>
            <p:ph type="sldImg"/>
          </p:nvPr>
        </p:nvSpPr>
        <p:spPr bwMode="auto">
          <a:xfrm>
            <a:off x="1143000" y="685800"/>
            <a:ext cx="4570413" cy="3427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sp>
      <p:sp>
        <p:nvSpPr>
          <p:cNvPr id="2053" name="Rectangle 5"/>
          <p:cNvSpPr>
            <a:spLocks noGrp="1" noChangeArrowheads="1"/>
          </p:cNvSpPr>
          <p:nvPr>
            <p:ph type="body"/>
          </p:nvPr>
        </p:nvSpPr>
        <p:spPr bwMode="auto">
          <a:xfrm>
            <a:off x="685800" y="4343400"/>
            <a:ext cx="5484813" cy="41132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pl-PL" noProof="0" smtClean="0"/>
          </a:p>
        </p:txBody>
      </p:sp>
      <p:sp>
        <p:nvSpPr>
          <p:cNvPr id="2054" name="Rectangle 6"/>
          <p:cNvSpPr>
            <a:spLocks noGrp="1" noChangeArrowheads="1"/>
          </p:cNvSpPr>
          <p:nvPr>
            <p:ph type="ftr"/>
          </p:nvPr>
        </p:nvSpPr>
        <p:spPr bwMode="auto">
          <a:xfrm>
            <a:off x="0" y="8685213"/>
            <a:ext cx="2970213" cy="455612"/>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b="0" baseline="0">
                <a:latin typeface="Arial" charset="0"/>
                <a:ea typeface="+mn-ea"/>
              </a:defRPr>
            </a:lvl1pPr>
          </a:lstStyle>
          <a:p>
            <a:pPr>
              <a:defRPr/>
            </a:pPr>
            <a:endParaRPr lang="en-GB"/>
          </a:p>
        </p:txBody>
      </p:sp>
      <p:sp>
        <p:nvSpPr>
          <p:cNvPr id="2055" name="Rectangle 7"/>
          <p:cNvSpPr>
            <a:spLocks noGrp="1" noChangeArrowheads="1"/>
          </p:cNvSpPr>
          <p:nvPr>
            <p:ph type="sldNum"/>
          </p:nvPr>
        </p:nvSpPr>
        <p:spPr bwMode="auto">
          <a:xfrm>
            <a:off x="3884613" y="8685213"/>
            <a:ext cx="2970212" cy="455612"/>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b="0" baseline="0"/>
            </a:lvl1pPr>
          </a:lstStyle>
          <a:p>
            <a:fld id="{8F4886F6-4EFD-4A6D-9007-2360711E4E82}" type="slidenum">
              <a:rPr lang="en-GB"/>
              <a:pPr/>
              <a:t>‹#›</a:t>
            </a:fld>
            <a:endParaRPr lang="en-GB"/>
          </a:p>
        </p:txBody>
      </p:sp>
    </p:spTree>
    <p:extLst>
      <p:ext uri="{BB962C8B-B14F-4D97-AF65-F5344CB8AC3E}">
        <p14:creationId xmlns:p14="http://schemas.microsoft.com/office/powerpoint/2010/main" val="1400077693"/>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fld id="{68ED76CD-C3E9-473D-906F-C65C99DC3FFD}" type="slidenum">
              <a:rPr lang="en-GB" sz="1200" b="0" baseline="0"/>
              <a:pPr eaLnBrk="1" hangingPunct="1"/>
              <a:t>1</a:t>
            </a:fld>
            <a:endParaRPr lang="en-GB" sz="1200" b="0" baseline="0"/>
          </a:p>
        </p:txBody>
      </p:sp>
      <p:sp>
        <p:nvSpPr>
          <p:cNvPr id="41987" name="Text Box 1025"/>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lvl1pPr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endParaRPr lang="pl-PL"/>
          </a:p>
        </p:txBody>
      </p:sp>
      <p:sp>
        <p:nvSpPr>
          <p:cNvPr id="41988" name="Rectangle 1026"/>
          <p:cNvSpPr>
            <a:spLocks noGrp="1" noChangeArrowheads="1"/>
          </p:cNvSpPr>
          <p:nvPr>
            <p:ph type="body"/>
          </p:nvPr>
        </p:nvSpPr>
        <p:spPr>
          <a:xfrm>
            <a:off x="685800" y="4343400"/>
            <a:ext cx="5486400" cy="41163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mtClean="0"/>
          </a:p>
        </p:txBody>
      </p:sp>
    </p:spTree>
    <p:extLst>
      <p:ext uri="{BB962C8B-B14F-4D97-AF65-F5344CB8AC3E}">
        <p14:creationId xmlns:p14="http://schemas.microsoft.com/office/powerpoint/2010/main" val="20361176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fld id="{D8647195-DF46-4D5C-AD0A-B5ECF02ABF6C}" type="slidenum">
              <a:rPr lang="en-GB" sz="1200" b="0" baseline="0"/>
              <a:pPr eaLnBrk="1" hangingPunct="1"/>
              <a:t>12</a:t>
            </a:fld>
            <a:endParaRPr lang="en-GB" sz="1200" b="0" baseline="0"/>
          </a:p>
        </p:txBody>
      </p:sp>
      <p:sp>
        <p:nvSpPr>
          <p:cNvPr id="49155" name="Text Box 1"/>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lvl1pPr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endParaRPr lang="pl-PL"/>
          </a:p>
        </p:txBody>
      </p:sp>
      <p:sp>
        <p:nvSpPr>
          <p:cNvPr id="49156" name="Rectangle 2"/>
          <p:cNvSpPr>
            <a:spLocks noGrp="1" noChangeArrowheads="1"/>
          </p:cNvSpPr>
          <p:nvPr>
            <p:ph type="body"/>
          </p:nvPr>
        </p:nvSpPr>
        <p:spPr>
          <a:xfrm>
            <a:off x="685800" y="4343400"/>
            <a:ext cx="5486400" cy="41163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mtClean="0"/>
          </a:p>
        </p:txBody>
      </p:sp>
    </p:spTree>
    <p:extLst>
      <p:ext uri="{BB962C8B-B14F-4D97-AF65-F5344CB8AC3E}">
        <p14:creationId xmlns:p14="http://schemas.microsoft.com/office/powerpoint/2010/main" val="1804915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fld id="{360A457B-8890-4CEE-9B5C-3BDC72C92945}" type="slidenum">
              <a:rPr lang="en-GB" sz="1200" b="0" baseline="0"/>
              <a:pPr eaLnBrk="1" hangingPunct="1"/>
              <a:t>2</a:t>
            </a:fld>
            <a:endParaRPr lang="en-GB" sz="1200" b="0" baseline="0"/>
          </a:p>
        </p:txBody>
      </p:sp>
      <p:sp>
        <p:nvSpPr>
          <p:cNvPr id="43011" name="Rectangle 2"/>
          <p:cNvSpPr>
            <a:spLocks noGrp="1" noRot="1" noChangeAspect="1" noChangeArrowheads="1" noTextEdit="1"/>
          </p:cNvSpPr>
          <p:nvPr>
            <p:ph type="sldImg"/>
          </p:nvPr>
        </p:nvSpPr>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smtClean="0"/>
          </a:p>
        </p:txBody>
      </p:sp>
    </p:spTree>
    <p:extLst>
      <p:ext uri="{BB962C8B-B14F-4D97-AF65-F5344CB8AC3E}">
        <p14:creationId xmlns:p14="http://schemas.microsoft.com/office/powerpoint/2010/main" val="421467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fld id="{BB95941C-4E1E-4866-8A3B-B971007B0504}" type="slidenum">
              <a:rPr lang="en-GB" sz="1200" b="0" baseline="0"/>
              <a:pPr eaLnBrk="1" hangingPunct="1"/>
              <a:t>4</a:t>
            </a:fld>
            <a:endParaRPr lang="en-GB" sz="1200" b="0" baseline="0"/>
          </a:p>
        </p:txBody>
      </p:sp>
      <p:sp>
        <p:nvSpPr>
          <p:cNvPr id="44035" name="Rectangle 2"/>
          <p:cNvSpPr>
            <a:spLocks noGrp="1" noRot="1" noChangeAspect="1" noChangeArrowheads="1" noTextEdit="1"/>
          </p:cNvSpPr>
          <p:nvPr>
            <p:ph type="sldImg"/>
          </p:nvPr>
        </p:nvSpPr>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smtClean="0"/>
          </a:p>
        </p:txBody>
      </p:sp>
    </p:spTree>
    <p:extLst>
      <p:ext uri="{BB962C8B-B14F-4D97-AF65-F5344CB8AC3E}">
        <p14:creationId xmlns:p14="http://schemas.microsoft.com/office/powerpoint/2010/main" val="3499870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fld id="{3FA267C2-A25E-4FEF-8B17-5E4618913FD4}" type="slidenum">
              <a:rPr lang="en-GB" sz="1200" b="0" baseline="0"/>
              <a:pPr eaLnBrk="1" hangingPunct="1"/>
              <a:t>5</a:t>
            </a:fld>
            <a:endParaRPr lang="en-GB" sz="1200" b="0" baseline="0"/>
          </a:p>
        </p:txBody>
      </p:sp>
      <p:sp>
        <p:nvSpPr>
          <p:cNvPr id="47107" name="Text Box 2"/>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lvl1pPr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endParaRPr lang="pl-PL"/>
          </a:p>
        </p:txBody>
      </p:sp>
      <p:sp>
        <p:nvSpPr>
          <p:cNvPr id="47108" name="Rectangle 3"/>
          <p:cNvSpPr>
            <a:spLocks noGrp="1" noChangeArrowheads="1"/>
          </p:cNvSpPr>
          <p:nvPr>
            <p:ph type="body"/>
          </p:nvPr>
        </p:nvSpPr>
        <p:spPr>
          <a:xfrm>
            <a:off x="685800" y="4343400"/>
            <a:ext cx="5486400" cy="41163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mtClean="0"/>
          </a:p>
        </p:txBody>
      </p:sp>
    </p:spTree>
    <p:extLst>
      <p:ext uri="{BB962C8B-B14F-4D97-AF65-F5344CB8AC3E}">
        <p14:creationId xmlns:p14="http://schemas.microsoft.com/office/powerpoint/2010/main" val="1817461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fld id="{3FA267C2-A25E-4FEF-8B17-5E4618913FD4}" type="slidenum">
              <a:rPr lang="en-GB" sz="1200" b="0" baseline="0"/>
              <a:pPr eaLnBrk="1" hangingPunct="1"/>
              <a:t>6</a:t>
            </a:fld>
            <a:endParaRPr lang="en-GB" sz="1200" b="0" baseline="0"/>
          </a:p>
        </p:txBody>
      </p:sp>
      <p:sp>
        <p:nvSpPr>
          <p:cNvPr id="47107" name="Text Box 2"/>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lvl1pPr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endParaRPr lang="pl-PL"/>
          </a:p>
        </p:txBody>
      </p:sp>
      <p:sp>
        <p:nvSpPr>
          <p:cNvPr id="47108" name="Rectangle 3"/>
          <p:cNvSpPr>
            <a:spLocks noGrp="1" noChangeArrowheads="1"/>
          </p:cNvSpPr>
          <p:nvPr>
            <p:ph type="body"/>
          </p:nvPr>
        </p:nvSpPr>
        <p:spPr>
          <a:xfrm>
            <a:off x="685800" y="4343400"/>
            <a:ext cx="5486400" cy="41163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mtClean="0"/>
          </a:p>
        </p:txBody>
      </p:sp>
    </p:spTree>
    <p:extLst>
      <p:ext uri="{BB962C8B-B14F-4D97-AF65-F5344CB8AC3E}">
        <p14:creationId xmlns:p14="http://schemas.microsoft.com/office/powerpoint/2010/main" val="18174612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fld id="{AED27431-A70D-4584-B3C6-106FC6B4E56B}" type="slidenum">
              <a:rPr lang="en-GB" sz="1200" b="0" baseline="0"/>
              <a:pPr eaLnBrk="1" hangingPunct="1"/>
              <a:t>7</a:t>
            </a:fld>
            <a:endParaRPr lang="en-GB" sz="1200" b="0" baseline="0"/>
          </a:p>
        </p:txBody>
      </p:sp>
      <p:sp>
        <p:nvSpPr>
          <p:cNvPr id="45059" name="Text Box 1"/>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lvl1pPr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endParaRPr lang="pl-PL"/>
          </a:p>
        </p:txBody>
      </p:sp>
      <p:sp>
        <p:nvSpPr>
          <p:cNvPr id="45060" name="Rectangle 2"/>
          <p:cNvSpPr>
            <a:spLocks noGrp="1" noChangeArrowheads="1"/>
          </p:cNvSpPr>
          <p:nvPr>
            <p:ph type="body"/>
          </p:nvPr>
        </p:nvSpPr>
        <p:spPr>
          <a:xfrm>
            <a:off x="685800" y="4343400"/>
            <a:ext cx="5486400" cy="41163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mtClean="0"/>
          </a:p>
        </p:txBody>
      </p:sp>
    </p:spTree>
    <p:extLst>
      <p:ext uri="{BB962C8B-B14F-4D97-AF65-F5344CB8AC3E}">
        <p14:creationId xmlns:p14="http://schemas.microsoft.com/office/powerpoint/2010/main" val="1644999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fld id="{945486A0-10EB-473D-8E4E-1FAD4C84731E}" type="slidenum">
              <a:rPr lang="en-GB" sz="1200" b="0" baseline="0"/>
              <a:pPr eaLnBrk="1" hangingPunct="1"/>
              <a:t>8</a:t>
            </a:fld>
            <a:endParaRPr lang="en-GB" sz="1200" b="0" baseline="0"/>
          </a:p>
        </p:txBody>
      </p:sp>
      <p:sp>
        <p:nvSpPr>
          <p:cNvPr id="46083" name="Text Box 1"/>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lvl1pPr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endParaRPr lang="pl-PL"/>
          </a:p>
        </p:txBody>
      </p:sp>
      <p:sp>
        <p:nvSpPr>
          <p:cNvPr id="46084" name="Rectangle 2"/>
          <p:cNvSpPr>
            <a:spLocks noGrp="1" noChangeArrowheads="1"/>
          </p:cNvSpPr>
          <p:nvPr>
            <p:ph type="body"/>
          </p:nvPr>
        </p:nvSpPr>
        <p:spPr>
          <a:xfrm>
            <a:off x="685800" y="4343400"/>
            <a:ext cx="5486400" cy="41163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mtClean="0"/>
          </a:p>
        </p:txBody>
      </p:sp>
    </p:spTree>
    <p:extLst>
      <p:ext uri="{BB962C8B-B14F-4D97-AF65-F5344CB8AC3E}">
        <p14:creationId xmlns:p14="http://schemas.microsoft.com/office/powerpoint/2010/main" val="29870973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fld id="{01EA63CC-3405-499E-802B-6BF9D976A500}" type="slidenum">
              <a:rPr lang="en-GB" sz="1200" b="0" baseline="0"/>
              <a:pPr eaLnBrk="1" hangingPunct="1"/>
              <a:t>10</a:t>
            </a:fld>
            <a:endParaRPr lang="en-GB" sz="1200" b="0" baseline="0"/>
          </a:p>
        </p:txBody>
      </p:sp>
      <p:sp>
        <p:nvSpPr>
          <p:cNvPr id="48131" name="Rectangle 2"/>
          <p:cNvSpPr>
            <a:spLocks noGrp="1" noRot="1" noChangeAspect="1" noChangeArrowheads="1" noTextEdit="1"/>
          </p:cNvSpPr>
          <p:nvPr>
            <p:ph type="sldImg"/>
          </p:nvPr>
        </p:nvSpPr>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5304436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fld id="{D8647195-DF46-4D5C-AD0A-B5ECF02ABF6C}" type="slidenum">
              <a:rPr lang="en-GB" sz="1200" b="0" baseline="0"/>
              <a:pPr eaLnBrk="1" hangingPunct="1"/>
              <a:t>11</a:t>
            </a:fld>
            <a:endParaRPr lang="en-GB" sz="1200" b="0" baseline="0"/>
          </a:p>
        </p:txBody>
      </p:sp>
      <p:sp>
        <p:nvSpPr>
          <p:cNvPr id="49155" name="Text Box 1"/>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lvl1pPr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endParaRPr lang="pl-PL"/>
          </a:p>
        </p:txBody>
      </p:sp>
      <p:sp>
        <p:nvSpPr>
          <p:cNvPr id="49156" name="Rectangle 2"/>
          <p:cNvSpPr>
            <a:spLocks noGrp="1" noChangeArrowheads="1"/>
          </p:cNvSpPr>
          <p:nvPr>
            <p:ph type="body"/>
          </p:nvPr>
        </p:nvSpPr>
        <p:spPr>
          <a:xfrm>
            <a:off x="685800" y="4343400"/>
            <a:ext cx="5486400" cy="41163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mtClean="0"/>
          </a:p>
        </p:txBody>
      </p:sp>
    </p:spTree>
    <p:extLst>
      <p:ext uri="{BB962C8B-B14F-4D97-AF65-F5344CB8AC3E}">
        <p14:creationId xmlns:p14="http://schemas.microsoft.com/office/powerpoint/2010/main" val="1804915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l-PL" smtClean="0"/>
              <a:t>Kliknij, aby edytować styl wzorca podtytułu</a:t>
            </a:r>
            <a:endParaRPr lang="pl-PL"/>
          </a:p>
        </p:txBody>
      </p:sp>
      <p:sp>
        <p:nvSpPr>
          <p:cNvPr id="4" name="Rectangle 3"/>
          <p:cNvSpPr>
            <a:spLocks noGrp="1" noChangeArrowheads="1"/>
          </p:cNvSpPr>
          <p:nvPr>
            <p:ph type="dt" idx="10"/>
          </p:nvPr>
        </p:nvSpPr>
        <p:spPr>
          <a:ln/>
        </p:spPr>
        <p:txBody>
          <a:bodyPr/>
          <a:lstStyle>
            <a:lvl1pPr>
              <a:defRPr/>
            </a:lvl1pPr>
          </a:lstStyle>
          <a:p>
            <a:pPr>
              <a:defRPr/>
            </a:pPr>
            <a:endParaRPr lang="en-GB"/>
          </a:p>
        </p:txBody>
      </p:sp>
      <p:sp>
        <p:nvSpPr>
          <p:cNvPr id="5" name="Rectangle 4"/>
          <p:cNvSpPr>
            <a:spLocks noGrp="1" noChangeArrowheads="1"/>
          </p:cNvSpPr>
          <p:nvPr>
            <p:ph type="ftr" idx="11"/>
          </p:nvPr>
        </p:nvSpPr>
        <p:spPr>
          <a:ln/>
        </p:spPr>
        <p:txBody>
          <a:bodyPr/>
          <a:lstStyle>
            <a:lvl1pPr>
              <a:defRPr/>
            </a:lvl1pPr>
          </a:lstStyle>
          <a:p>
            <a:pPr>
              <a:defRPr/>
            </a:pPr>
            <a:endParaRPr lang="en-GB"/>
          </a:p>
        </p:txBody>
      </p:sp>
      <p:sp>
        <p:nvSpPr>
          <p:cNvPr id="6" name="Rectangle 5"/>
          <p:cNvSpPr>
            <a:spLocks noGrp="1" noChangeArrowheads="1"/>
          </p:cNvSpPr>
          <p:nvPr>
            <p:ph type="sldNum" idx="12"/>
          </p:nvPr>
        </p:nvSpPr>
        <p:spPr>
          <a:ln/>
        </p:spPr>
        <p:txBody>
          <a:bodyPr/>
          <a:lstStyle>
            <a:lvl1pPr>
              <a:defRPr/>
            </a:lvl1pPr>
          </a:lstStyle>
          <a:p>
            <a:fld id="{1FFD6BE1-83EC-473F-9EB3-C973BE02F02F}" type="slidenum">
              <a:rPr lang="en-GB"/>
              <a:pPr/>
              <a:t>‹#›</a:t>
            </a:fld>
            <a:endParaRPr lang="en-GB"/>
          </a:p>
        </p:txBody>
      </p:sp>
    </p:spTree>
    <p:extLst>
      <p:ext uri="{BB962C8B-B14F-4D97-AF65-F5344CB8AC3E}">
        <p14:creationId xmlns:p14="http://schemas.microsoft.com/office/powerpoint/2010/main" val="2282468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3"/>
          <p:cNvSpPr>
            <a:spLocks noGrp="1" noChangeArrowheads="1"/>
          </p:cNvSpPr>
          <p:nvPr>
            <p:ph type="dt" idx="10"/>
          </p:nvPr>
        </p:nvSpPr>
        <p:spPr>
          <a:ln/>
        </p:spPr>
        <p:txBody>
          <a:bodyPr/>
          <a:lstStyle>
            <a:lvl1pPr>
              <a:defRPr/>
            </a:lvl1pPr>
          </a:lstStyle>
          <a:p>
            <a:pPr>
              <a:defRPr/>
            </a:pPr>
            <a:endParaRPr lang="en-GB"/>
          </a:p>
        </p:txBody>
      </p:sp>
      <p:sp>
        <p:nvSpPr>
          <p:cNvPr id="5" name="Rectangle 4"/>
          <p:cNvSpPr>
            <a:spLocks noGrp="1" noChangeArrowheads="1"/>
          </p:cNvSpPr>
          <p:nvPr>
            <p:ph type="ftr" idx="11"/>
          </p:nvPr>
        </p:nvSpPr>
        <p:spPr>
          <a:ln/>
        </p:spPr>
        <p:txBody>
          <a:bodyPr/>
          <a:lstStyle>
            <a:lvl1pPr>
              <a:defRPr/>
            </a:lvl1pPr>
          </a:lstStyle>
          <a:p>
            <a:pPr>
              <a:defRPr/>
            </a:pPr>
            <a:endParaRPr lang="en-GB"/>
          </a:p>
        </p:txBody>
      </p:sp>
      <p:sp>
        <p:nvSpPr>
          <p:cNvPr id="6" name="Rectangle 5"/>
          <p:cNvSpPr>
            <a:spLocks noGrp="1" noChangeArrowheads="1"/>
          </p:cNvSpPr>
          <p:nvPr>
            <p:ph type="sldNum" idx="12"/>
          </p:nvPr>
        </p:nvSpPr>
        <p:spPr>
          <a:ln/>
        </p:spPr>
        <p:txBody>
          <a:bodyPr/>
          <a:lstStyle>
            <a:lvl1pPr>
              <a:defRPr/>
            </a:lvl1pPr>
          </a:lstStyle>
          <a:p>
            <a:fld id="{0F6C7B93-20D1-4483-A4AD-245040F45B05}" type="slidenum">
              <a:rPr lang="en-GB"/>
              <a:pPr/>
              <a:t>‹#›</a:t>
            </a:fld>
            <a:endParaRPr lang="en-GB"/>
          </a:p>
        </p:txBody>
      </p:sp>
    </p:spTree>
    <p:extLst>
      <p:ext uri="{BB962C8B-B14F-4D97-AF65-F5344CB8AC3E}">
        <p14:creationId xmlns:p14="http://schemas.microsoft.com/office/powerpoint/2010/main" val="4049796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5813" cy="5849937"/>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49937"/>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3"/>
          <p:cNvSpPr>
            <a:spLocks noGrp="1" noChangeArrowheads="1"/>
          </p:cNvSpPr>
          <p:nvPr>
            <p:ph type="dt" idx="10"/>
          </p:nvPr>
        </p:nvSpPr>
        <p:spPr>
          <a:ln/>
        </p:spPr>
        <p:txBody>
          <a:bodyPr/>
          <a:lstStyle>
            <a:lvl1pPr>
              <a:defRPr/>
            </a:lvl1pPr>
          </a:lstStyle>
          <a:p>
            <a:pPr>
              <a:defRPr/>
            </a:pPr>
            <a:endParaRPr lang="en-GB"/>
          </a:p>
        </p:txBody>
      </p:sp>
      <p:sp>
        <p:nvSpPr>
          <p:cNvPr id="5" name="Rectangle 4"/>
          <p:cNvSpPr>
            <a:spLocks noGrp="1" noChangeArrowheads="1"/>
          </p:cNvSpPr>
          <p:nvPr>
            <p:ph type="ftr" idx="11"/>
          </p:nvPr>
        </p:nvSpPr>
        <p:spPr>
          <a:ln/>
        </p:spPr>
        <p:txBody>
          <a:bodyPr/>
          <a:lstStyle>
            <a:lvl1pPr>
              <a:defRPr/>
            </a:lvl1pPr>
          </a:lstStyle>
          <a:p>
            <a:pPr>
              <a:defRPr/>
            </a:pPr>
            <a:endParaRPr lang="en-GB"/>
          </a:p>
        </p:txBody>
      </p:sp>
      <p:sp>
        <p:nvSpPr>
          <p:cNvPr id="6" name="Rectangle 5"/>
          <p:cNvSpPr>
            <a:spLocks noGrp="1" noChangeArrowheads="1"/>
          </p:cNvSpPr>
          <p:nvPr>
            <p:ph type="sldNum" idx="12"/>
          </p:nvPr>
        </p:nvSpPr>
        <p:spPr>
          <a:ln/>
        </p:spPr>
        <p:txBody>
          <a:bodyPr/>
          <a:lstStyle>
            <a:lvl1pPr>
              <a:defRPr/>
            </a:lvl1pPr>
          </a:lstStyle>
          <a:p>
            <a:fld id="{37773246-AB2A-411B-BC5A-20FE730C40BD}" type="slidenum">
              <a:rPr lang="en-GB"/>
              <a:pPr/>
              <a:t>‹#›</a:t>
            </a:fld>
            <a:endParaRPr lang="en-GB"/>
          </a:p>
        </p:txBody>
      </p:sp>
    </p:spTree>
    <p:extLst>
      <p:ext uri="{BB962C8B-B14F-4D97-AF65-F5344CB8AC3E}">
        <p14:creationId xmlns:p14="http://schemas.microsoft.com/office/powerpoint/2010/main" val="36755096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Układ niestandardowy">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8013" cy="1141412"/>
          </a:xfrm>
        </p:spPr>
        <p:txBody>
          <a:bodyPr/>
          <a:lstStyle/>
          <a:p>
            <a:r>
              <a:rPr lang="pl-PL" smtClean="0"/>
              <a:t>Kliknij, aby edytować styl</a:t>
            </a:r>
            <a:endParaRPr lang="pl-PL"/>
          </a:p>
        </p:txBody>
      </p:sp>
      <p:sp>
        <p:nvSpPr>
          <p:cNvPr id="3" name="Rectangle 3"/>
          <p:cNvSpPr>
            <a:spLocks noGrp="1" noChangeArrowheads="1"/>
          </p:cNvSpPr>
          <p:nvPr>
            <p:ph type="dt" idx="10"/>
          </p:nvPr>
        </p:nvSpPr>
        <p:spPr>
          <a:ln/>
        </p:spPr>
        <p:txBody>
          <a:bodyPr/>
          <a:lstStyle>
            <a:lvl1pPr>
              <a:defRPr/>
            </a:lvl1pPr>
          </a:lstStyle>
          <a:p>
            <a:pPr>
              <a:defRPr/>
            </a:pPr>
            <a:endParaRPr lang="en-GB"/>
          </a:p>
        </p:txBody>
      </p:sp>
      <p:sp>
        <p:nvSpPr>
          <p:cNvPr id="4" name="Rectangle 4"/>
          <p:cNvSpPr>
            <a:spLocks noGrp="1" noChangeArrowheads="1"/>
          </p:cNvSpPr>
          <p:nvPr>
            <p:ph type="ftr" idx="11"/>
          </p:nvPr>
        </p:nvSpPr>
        <p:spPr>
          <a:ln/>
        </p:spPr>
        <p:txBody>
          <a:bodyPr/>
          <a:lstStyle>
            <a:lvl1pPr>
              <a:defRPr/>
            </a:lvl1pPr>
          </a:lstStyle>
          <a:p>
            <a:pPr>
              <a:defRPr/>
            </a:pPr>
            <a:endParaRPr lang="en-GB"/>
          </a:p>
        </p:txBody>
      </p:sp>
      <p:sp>
        <p:nvSpPr>
          <p:cNvPr id="5" name="Rectangle 5"/>
          <p:cNvSpPr>
            <a:spLocks noGrp="1" noChangeArrowheads="1"/>
          </p:cNvSpPr>
          <p:nvPr>
            <p:ph type="sldNum" idx="12"/>
          </p:nvPr>
        </p:nvSpPr>
        <p:spPr>
          <a:ln/>
        </p:spPr>
        <p:txBody>
          <a:bodyPr/>
          <a:lstStyle>
            <a:lvl1pPr>
              <a:defRPr/>
            </a:lvl1pPr>
          </a:lstStyle>
          <a:p>
            <a:fld id="{5385089C-BB10-43AE-85EE-FF6EBDC61BA6}" type="slidenum">
              <a:rPr lang="en-GB"/>
              <a:pPr/>
              <a:t>‹#›</a:t>
            </a:fld>
            <a:endParaRPr lang="en-GB"/>
          </a:p>
        </p:txBody>
      </p:sp>
    </p:spTree>
    <p:extLst>
      <p:ext uri="{BB962C8B-B14F-4D97-AF65-F5344CB8AC3E}">
        <p14:creationId xmlns:p14="http://schemas.microsoft.com/office/powerpoint/2010/main" val="2798192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3"/>
          <p:cNvSpPr>
            <a:spLocks noGrp="1" noChangeArrowheads="1"/>
          </p:cNvSpPr>
          <p:nvPr>
            <p:ph type="dt" idx="10"/>
          </p:nvPr>
        </p:nvSpPr>
        <p:spPr>
          <a:ln/>
        </p:spPr>
        <p:txBody>
          <a:bodyPr/>
          <a:lstStyle>
            <a:lvl1pPr>
              <a:defRPr/>
            </a:lvl1pPr>
          </a:lstStyle>
          <a:p>
            <a:pPr>
              <a:defRPr/>
            </a:pPr>
            <a:endParaRPr lang="en-GB"/>
          </a:p>
        </p:txBody>
      </p:sp>
      <p:sp>
        <p:nvSpPr>
          <p:cNvPr id="5" name="Rectangle 4"/>
          <p:cNvSpPr>
            <a:spLocks noGrp="1" noChangeArrowheads="1"/>
          </p:cNvSpPr>
          <p:nvPr>
            <p:ph type="ftr" idx="11"/>
          </p:nvPr>
        </p:nvSpPr>
        <p:spPr>
          <a:ln/>
        </p:spPr>
        <p:txBody>
          <a:bodyPr/>
          <a:lstStyle>
            <a:lvl1pPr>
              <a:defRPr/>
            </a:lvl1pPr>
          </a:lstStyle>
          <a:p>
            <a:pPr>
              <a:defRPr/>
            </a:pPr>
            <a:endParaRPr lang="en-GB"/>
          </a:p>
        </p:txBody>
      </p:sp>
      <p:sp>
        <p:nvSpPr>
          <p:cNvPr id="6" name="Rectangle 5"/>
          <p:cNvSpPr>
            <a:spLocks noGrp="1" noChangeArrowheads="1"/>
          </p:cNvSpPr>
          <p:nvPr>
            <p:ph type="sldNum" idx="12"/>
          </p:nvPr>
        </p:nvSpPr>
        <p:spPr>
          <a:ln/>
        </p:spPr>
        <p:txBody>
          <a:bodyPr/>
          <a:lstStyle>
            <a:lvl1pPr>
              <a:defRPr/>
            </a:lvl1pPr>
          </a:lstStyle>
          <a:p>
            <a:fld id="{02136646-12A4-42AD-8CD7-108BA6441985}" type="slidenum">
              <a:rPr lang="en-GB"/>
              <a:pPr/>
              <a:t>‹#›</a:t>
            </a:fld>
            <a:endParaRPr lang="en-GB"/>
          </a:p>
        </p:txBody>
      </p:sp>
    </p:spTree>
    <p:extLst>
      <p:ext uri="{BB962C8B-B14F-4D97-AF65-F5344CB8AC3E}">
        <p14:creationId xmlns:p14="http://schemas.microsoft.com/office/powerpoint/2010/main" val="793065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smtClean="0"/>
              <a:t>Kliknij, aby edytować style wzorca tekstu</a:t>
            </a:r>
          </a:p>
        </p:txBody>
      </p:sp>
      <p:sp>
        <p:nvSpPr>
          <p:cNvPr id="4" name="Rectangle 3"/>
          <p:cNvSpPr>
            <a:spLocks noGrp="1" noChangeArrowheads="1"/>
          </p:cNvSpPr>
          <p:nvPr>
            <p:ph type="dt" idx="10"/>
          </p:nvPr>
        </p:nvSpPr>
        <p:spPr>
          <a:ln/>
        </p:spPr>
        <p:txBody>
          <a:bodyPr/>
          <a:lstStyle>
            <a:lvl1pPr>
              <a:defRPr/>
            </a:lvl1pPr>
          </a:lstStyle>
          <a:p>
            <a:pPr>
              <a:defRPr/>
            </a:pPr>
            <a:endParaRPr lang="en-GB"/>
          </a:p>
        </p:txBody>
      </p:sp>
      <p:sp>
        <p:nvSpPr>
          <p:cNvPr id="5" name="Rectangle 4"/>
          <p:cNvSpPr>
            <a:spLocks noGrp="1" noChangeArrowheads="1"/>
          </p:cNvSpPr>
          <p:nvPr>
            <p:ph type="ftr" idx="11"/>
          </p:nvPr>
        </p:nvSpPr>
        <p:spPr>
          <a:ln/>
        </p:spPr>
        <p:txBody>
          <a:bodyPr/>
          <a:lstStyle>
            <a:lvl1pPr>
              <a:defRPr/>
            </a:lvl1pPr>
          </a:lstStyle>
          <a:p>
            <a:pPr>
              <a:defRPr/>
            </a:pPr>
            <a:endParaRPr lang="en-GB"/>
          </a:p>
        </p:txBody>
      </p:sp>
      <p:sp>
        <p:nvSpPr>
          <p:cNvPr id="6" name="Rectangle 5"/>
          <p:cNvSpPr>
            <a:spLocks noGrp="1" noChangeArrowheads="1"/>
          </p:cNvSpPr>
          <p:nvPr>
            <p:ph type="sldNum" idx="12"/>
          </p:nvPr>
        </p:nvSpPr>
        <p:spPr>
          <a:ln/>
        </p:spPr>
        <p:txBody>
          <a:bodyPr/>
          <a:lstStyle>
            <a:lvl1pPr>
              <a:defRPr/>
            </a:lvl1pPr>
          </a:lstStyle>
          <a:p>
            <a:fld id="{A933A434-024D-4196-A05F-6C3822677105}" type="slidenum">
              <a:rPr lang="en-GB"/>
              <a:pPr/>
              <a:t>‹#›</a:t>
            </a:fld>
            <a:endParaRPr lang="en-GB"/>
          </a:p>
        </p:txBody>
      </p:sp>
    </p:spTree>
    <p:extLst>
      <p:ext uri="{BB962C8B-B14F-4D97-AF65-F5344CB8AC3E}">
        <p14:creationId xmlns:p14="http://schemas.microsoft.com/office/powerpoint/2010/main" val="2095052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6613" y="1600200"/>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Rectangle 3"/>
          <p:cNvSpPr>
            <a:spLocks noGrp="1" noChangeArrowheads="1"/>
          </p:cNvSpPr>
          <p:nvPr>
            <p:ph type="dt" idx="10"/>
          </p:nvPr>
        </p:nvSpPr>
        <p:spPr>
          <a:ln/>
        </p:spPr>
        <p:txBody>
          <a:bodyPr/>
          <a:lstStyle>
            <a:lvl1pPr>
              <a:defRPr/>
            </a:lvl1pPr>
          </a:lstStyle>
          <a:p>
            <a:pPr>
              <a:defRPr/>
            </a:pPr>
            <a:endParaRPr lang="en-GB"/>
          </a:p>
        </p:txBody>
      </p:sp>
      <p:sp>
        <p:nvSpPr>
          <p:cNvPr id="6" name="Rectangle 4"/>
          <p:cNvSpPr>
            <a:spLocks noGrp="1" noChangeArrowheads="1"/>
          </p:cNvSpPr>
          <p:nvPr>
            <p:ph type="ftr" idx="11"/>
          </p:nvPr>
        </p:nvSpPr>
        <p:spPr>
          <a:ln/>
        </p:spPr>
        <p:txBody>
          <a:bodyPr/>
          <a:lstStyle>
            <a:lvl1pPr>
              <a:defRPr/>
            </a:lvl1pPr>
          </a:lstStyle>
          <a:p>
            <a:pPr>
              <a:defRPr/>
            </a:pPr>
            <a:endParaRPr lang="en-GB"/>
          </a:p>
        </p:txBody>
      </p:sp>
      <p:sp>
        <p:nvSpPr>
          <p:cNvPr id="7" name="Rectangle 5"/>
          <p:cNvSpPr>
            <a:spLocks noGrp="1" noChangeArrowheads="1"/>
          </p:cNvSpPr>
          <p:nvPr>
            <p:ph type="sldNum" idx="12"/>
          </p:nvPr>
        </p:nvSpPr>
        <p:spPr>
          <a:ln/>
        </p:spPr>
        <p:txBody>
          <a:bodyPr/>
          <a:lstStyle>
            <a:lvl1pPr>
              <a:defRPr/>
            </a:lvl1pPr>
          </a:lstStyle>
          <a:p>
            <a:fld id="{FEAF42CD-B391-4A07-AC22-7F0CBAB8E09A}" type="slidenum">
              <a:rPr lang="en-GB"/>
              <a:pPr/>
              <a:t>‹#›</a:t>
            </a:fld>
            <a:endParaRPr lang="en-GB"/>
          </a:p>
        </p:txBody>
      </p:sp>
    </p:spTree>
    <p:extLst>
      <p:ext uri="{BB962C8B-B14F-4D97-AF65-F5344CB8AC3E}">
        <p14:creationId xmlns:p14="http://schemas.microsoft.com/office/powerpoint/2010/main" val="2944090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Rectangle 3"/>
          <p:cNvSpPr>
            <a:spLocks noGrp="1" noChangeArrowheads="1"/>
          </p:cNvSpPr>
          <p:nvPr>
            <p:ph type="dt" idx="10"/>
          </p:nvPr>
        </p:nvSpPr>
        <p:spPr>
          <a:ln/>
        </p:spPr>
        <p:txBody>
          <a:bodyPr/>
          <a:lstStyle>
            <a:lvl1pPr>
              <a:defRPr/>
            </a:lvl1pPr>
          </a:lstStyle>
          <a:p>
            <a:pPr>
              <a:defRPr/>
            </a:pPr>
            <a:endParaRPr lang="en-GB"/>
          </a:p>
        </p:txBody>
      </p:sp>
      <p:sp>
        <p:nvSpPr>
          <p:cNvPr id="8" name="Rectangle 4"/>
          <p:cNvSpPr>
            <a:spLocks noGrp="1" noChangeArrowheads="1"/>
          </p:cNvSpPr>
          <p:nvPr>
            <p:ph type="ftr" idx="11"/>
          </p:nvPr>
        </p:nvSpPr>
        <p:spPr>
          <a:ln/>
        </p:spPr>
        <p:txBody>
          <a:bodyPr/>
          <a:lstStyle>
            <a:lvl1pPr>
              <a:defRPr/>
            </a:lvl1pPr>
          </a:lstStyle>
          <a:p>
            <a:pPr>
              <a:defRPr/>
            </a:pPr>
            <a:endParaRPr lang="en-GB"/>
          </a:p>
        </p:txBody>
      </p:sp>
      <p:sp>
        <p:nvSpPr>
          <p:cNvPr id="9" name="Rectangle 5"/>
          <p:cNvSpPr>
            <a:spLocks noGrp="1" noChangeArrowheads="1"/>
          </p:cNvSpPr>
          <p:nvPr>
            <p:ph type="sldNum" idx="12"/>
          </p:nvPr>
        </p:nvSpPr>
        <p:spPr>
          <a:ln/>
        </p:spPr>
        <p:txBody>
          <a:bodyPr/>
          <a:lstStyle>
            <a:lvl1pPr>
              <a:defRPr/>
            </a:lvl1pPr>
          </a:lstStyle>
          <a:p>
            <a:fld id="{F8E475D0-391F-4C7B-B811-5404596ABC3D}" type="slidenum">
              <a:rPr lang="en-GB"/>
              <a:pPr/>
              <a:t>‹#›</a:t>
            </a:fld>
            <a:endParaRPr lang="en-GB"/>
          </a:p>
        </p:txBody>
      </p:sp>
    </p:spTree>
    <p:extLst>
      <p:ext uri="{BB962C8B-B14F-4D97-AF65-F5344CB8AC3E}">
        <p14:creationId xmlns:p14="http://schemas.microsoft.com/office/powerpoint/2010/main" val="2324911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Rectangle 3"/>
          <p:cNvSpPr>
            <a:spLocks noGrp="1" noChangeArrowheads="1"/>
          </p:cNvSpPr>
          <p:nvPr>
            <p:ph type="dt" idx="10"/>
          </p:nvPr>
        </p:nvSpPr>
        <p:spPr>
          <a:ln/>
        </p:spPr>
        <p:txBody>
          <a:bodyPr/>
          <a:lstStyle>
            <a:lvl1pPr>
              <a:defRPr/>
            </a:lvl1pPr>
          </a:lstStyle>
          <a:p>
            <a:pPr>
              <a:defRPr/>
            </a:pPr>
            <a:endParaRPr lang="en-GB"/>
          </a:p>
        </p:txBody>
      </p:sp>
      <p:sp>
        <p:nvSpPr>
          <p:cNvPr id="4" name="Rectangle 4"/>
          <p:cNvSpPr>
            <a:spLocks noGrp="1" noChangeArrowheads="1"/>
          </p:cNvSpPr>
          <p:nvPr>
            <p:ph type="ftr" idx="11"/>
          </p:nvPr>
        </p:nvSpPr>
        <p:spPr>
          <a:ln/>
        </p:spPr>
        <p:txBody>
          <a:bodyPr/>
          <a:lstStyle>
            <a:lvl1pPr>
              <a:defRPr/>
            </a:lvl1pPr>
          </a:lstStyle>
          <a:p>
            <a:pPr>
              <a:defRPr/>
            </a:pPr>
            <a:endParaRPr lang="en-GB"/>
          </a:p>
        </p:txBody>
      </p:sp>
      <p:sp>
        <p:nvSpPr>
          <p:cNvPr id="5" name="Rectangle 5"/>
          <p:cNvSpPr>
            <a:spLocks noGrp="1" noChangeArrowheads="1"/>
          </p:cNvSpPr>
          <p:nvPr>
            <p:ph type="sldNum" idx="12"/>
          </p:nvPr>
        </p:nvSpPr>
        <p:spPr>
          <a:ln/>
        </p:spPr>
        <p:txBody>
          <a:bodyPr/>
          <a:lstStyle>
            <a:lvl1pPr>
              <a:defRPr/>
            </a:lvl1pPr>
          </a:lstStyle>
          <a:p>
            <a:fld id="{CFA3B84F-D966-4783-A5B5-CB36DA0385E2}" type="slidenum">
              <a:rPr lang="en-GB"/>
              <a:pPr/>
              <a:t>‹#›</a:t>
            </a:fld>
            <a:endParaRPr lang="en-GB"/>
          </a:p>
        </p:txBody>
      </p:sp>
    </p:spTree>
    <p:extLst>
      <p:ext uri="{BB962C8B-B14F-4D97-AF65-F5344CB8AC3E}">
        <p14:creationId xmlns:p14="http://schemas.microsoft.com/office/powerpoint/2010/main" val="630786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en-GB"/>
          </a:p>
        </p:txBody>
      </p:sp>
      <p:sp>
        <p:nvSpPr>
          <p:cNvPr id="3" name="Rectangle 4"/>
          <p:cNvSpPr>
            <a:spLocks noGrp="1" noChangeArrowheads="1"/>
          </p:cNvSpPr>
          <p:nvPr>
            <p:ph type="ftr" idx="11"/>
          </p:nvPr>
        </p:nvSpPr>
        <p:spPr>
          <a:ln/>
        </p:spPr>
        <p:txBody>
          <a:bodyPr/>
          <a:lstStyle>
            <a:lvl1pPr>
              <a:defRPr/>
            </a:lvl1pPr>
          </a:lstStyle>
          <a:p>
            <a:pPr>
              <a:defRPr/>
            </a:pPr>
            <a:endParaRPr lang="en-GB"/>
          </a:p>
        </p:txBody>
      </p:sp>
      <p:sp>
        <p:nvSpPr>
          <p:cNvPr id="4" name="Rectangle 5"/>
          <p:cNvSpPr>
            <a:spLocks noGrp="1" noChangeArrowheads="1"/>
          </p:cNvSpPr>
          <p:nvPr>
            <p:ph type="sldNum" idx="12"/>
          </p:nvPr>
        </p:nvSpPr>
        <p:spPr>
          <a:ln/>
        </p:spPr>
        <p:txBody>
          <a:bodyPr/>
          <a:lstStyle>
            <a:lvl1pPr>
              <a:defRPr/>
            </a:lvl1pPr>
          </a:lstStyle>
          <a:p>
            <a:fld id="{6DAF5BFD-DAFE-493F-925E-BC22E92BD356}" type="slidenum">
              <a:rPr lang="en-GB"/>
              <a:pPr/>
              <a:t>‹#›</a:t>
            </a:fld>
            <a:endParaRPr lang="en-GB"/>
          </a:p>
        </p:txBody>
      </p:sp>
    </p:spTree>
    <p:extLst>
      <p:ext uri="{BB962C8B-B14F-4D97-AF65-F5344CB8AC3E}">
        <p14:creationId xmlns:p14="http://schemas.microsoft.com/office/powerpoint/2010/main" val="3070911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Rectangle 3"/>
          <p:cNvSpPr>
            <a:spLocks noGrp="1" noChangeArrowheads="1"/>
          </p:cNvSpPr>
          <p:nvPr>
            <p:ph type="dt" idx="10"/>
          </p:nvPr>
        </p:nvSpPr>
        <p:spPr>
          <a:ln/>
        </p:spPr>
        <p:txBody>
          <a:bodyPr/>
          <a:lstStyle>
            <a:lvl1pPr>
              <a:defRPr/>
            </a:lvl1pPr>
          </a:lstStyle>
          <a:p>
            <a:pPr>
              <a:defRPr/>
            </a:pPr>
            <a:endParaRPr lang="en-GB"/>
          </a:p>
        </p:txBody>
      </p:sp>
      <p:sp>
        <p:nvSpPr>
          <p:cNvPr id="6" name="Rectangle 4"/>
          <p:cNvSpPr>
            <a:spLocks noGrp="1" noChangeArrowheads="1"/>
          </p:cNvSpPr>
          <p:nvPr>
            <p:ph type="ftr" idx="11"/>
          </p:nvPr>
        </p:nvSpPr>
        <p:spPr>
          <a:ln/>
        </p:spPr>
        <p:txBody>
          <a:bodyPr/>
          <a:lstStyle>
            <a:lvl1pPr>
              <a:defRPr/>
            </a:lvl1pPr>
          </a:lstStyle>
          <a:p>
            <a:pPr>
              <a:defRPr/>
            </a:pPr>
            <a:endParaRPr lang="en-GB"/>
          </a:p>
        </p:txBody>
      </p:sp>
      <p:sp>
        <p:nvSpPr>
          <p:cNvPr id="7" name="Rectangle 5"/>
          <p:cNvSpPr>
            <a:spLocks noGrp="1" noChangeArrowheads="1"/>
          </p:cNvSpPr>
          <p:nvPr>
            <p:ph type="sldNum" idx="12"/>
          </p:nvPr>
        </p:nvSpPr>
        <p:spPr>
          <a:ln/>
        </p:spPr>
        <p:txBody>
          <a:bodyPr/>
          <a:lstStyle>
            <a:lvl1pPr>
              <a:defRPr/>
            </a:lvl1pPr>
          </a:lstStyle>
          <a:p>
            <a:fld id="{32039AE1-2202-4D96-8674-EDD73CC9BEC1}" type="slidenum">
              <a:rPr lang="en-GB"/>
              <a:pPr/>
              <a:t>‹#›</a:t>
            </a:fld>
            <a:endParaRPr lang="en-GB"/>
          </a:p>
        </p:txBody>
      </p:sp>
    </p:spTree>
    <p:extLst>
      <p:ext uri="{BB962C8B-B14F-4D97-AF65-F5344CB8AC3E}">
        <p14:creationId xmlns:p14="http://schemas.microsoft.com/office/powerpoint/2010/main" val="2434199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Rectangle 3"/>
          <p:cNvSpPr>
            <a:spLocks noGrp="1" noChangeArrowheads="1"/>
          </p:cNvSpPr>
          <p:nvPr>
            <p:ph type="dt" idx="10"/>
          </p:nvPr>
        </p:nvSpPr>
        <p:spPr>
          <a:ln/>
        </p:spPr>
        <p:txBody>
          <a:bodyPr/>
          <a:lstStyle>
            <a:lvl1pPr>
              <a:defRPr/>
            </a:lvl1pPr>
          </a:lstStyle>
          <a:p>
            <a:pPr>
              <a:defRPr/>
            </a:pPr>
            <a:endParaRPr lang="en-GB"/>
          </a:p>
        </p:txBody>
      </p:sp>
      <p:sp>
        <p:nvSpPr>
          <p:cNvPr id="6" name="Rectangle 4"/>
          <p:cNvSpPr>
            <a:spLocks noGrp="1" noChangeArrowheads="1"/>
          </p:cNvSpPr>
          <p:nvPr>
            <p:ph type="ftr" idx="11"/>
          </p:nvPr>
        </p:nvSpPr>
        <p:spPr>
          <a:ln/>
        </p:spPr>
        <p:txBody>
          <a:bodyPr/>
          <a:lstStyle>
            <a:lvl1pPr>
              <a:defRPr/>
            </a:lvl1pPr>
          </a:lstStyle>
          <a:p>
            <a:pPr>
              <a:defRPr/>
            </a:pPr>
            <a:endParaRPr lang="en-GB"/>
          </a:p>
        </p:txBody>
      </p:sp>
      <p:sp>
        <p:nvSpPr>
          <p:cNvPr id="7" name="Rectangle 5"/>
          <p:cNvSpPr>
            <a:spLocks noGrp="1" noChangeArrowheads="1"/>
          </p:cNvSpPr>
          <p:nvPr>
            <p:ph type="sldNum" idx="12"/>
          </p:nvPr>
        </p:nvSpPr>
        <p:spPr>
          <a:ln/>
        </p:spPr>
        <p:txBody>
          <a:bodyPr/>
          <a:lstStyle>
            <a:lvl1pPr>
              <a:defRPr/>
            </a:lvl1pPr>
          </a:lstStyle>
          <a:p>
            <a:fld id="{B00A0D55-CDC1-44AE-9406-51B6A489F282}" type="slidenum">
              <a:rPr lang="en-GB"/>
              <a:pPr/>
              <a:t>‹#›</a:t>
            </a:fld>
            <a:endParaRPr lang="en-GB"/>
          </a:p>
        </p:txBody>
      </p:sp>
    </p:spTree>
    <p:extLst>
      <p:ext uri="{BB962C8B-B14F-4D97-AF65-F5344CB8AC3E}">
        <p14:creationId xmlns:p14="http://schemas.microsoft.com/office/powerpoint/2010/main" val="3372978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57200" y="274638"/>
            <a:ext cx="8228013" cy="1141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ctr" anchorCtr="0" compatLnSpc="1">
            <a:prstTxWarp prst="textNoShape">
              <a:avLst/>
            </a:prstTxWarp>
          </a:bodyPr>
          <a:lstStyle/>
          <a:p>
            <a:pPr lvl="0"/>
            <a:r>
              <a:rPr lang="en-GB" smtClean="0"/>
              <a:t>Kliknij, aby edytować format tekstu tytułu</a:t>
            </a:r>
          </a:p>
        </p:txBody>
      </p:sp>
      <p:sp>
        <p:nvSpPr>
          <p:cNvPr id="1027" name="Rectangle 2"/>
          <p:cNvSpPr>
            <a:spLocks noGrp="1" noChangeArrowheads="1"/>
          </p:cNvSpPr>
          <p:nvPr>
            <p:ph type="body" idx="1"/>
          </p:nvPr>
        </p:nvSpPr>
        <p:spPr bwMode="auto">
          <a:xfrm>
            <a:off x="457200" y="1600200"/>
            <a:ext cx="8228013"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pPr lvl="0"/>
            <a:r>
              <a:rPr lang="en-GB" smtClean="0"/>
              <a:t>Kliknij, aby edytować format tekstu konspektu</a:t>
            </a:r>
          </a:p>
          <a:p>
            <a:pPr lvl="1"/>
            <a:r>
              <a:rPr lang="en-GB" smtClean="0"/>
              <a:t>Drugi poziom konspektu</a:t>
            </a:r>
          </a:p>
          <a:p>
            <a:pPr lvl="2"/>
            <a:r>
              <a:rPr lang="en-GB" smtClean="0"/>
              <a:t>Trzeci poziom konspektu</a:t>
            </a:r>
          </a:p>
          <a:p>
            <a:pPr lvl="3"/>
            <a:r>
              <a:rPr lang="en-GB" smtClean="0"/>
              <a:t>Czwarty poziom konspektu</a:t>
            </a:r>
          </a:p>
          <a:p>
            <a:pPr lvl="4"/>
            <a:r>
              <a:rPr lang="en-GB" smtClean="0"/>
              <a:t>Piąty poziom konspektu</a:t>
            </a:r>
          </a:p>
          <a:p>
            <a:pPr lvl="4"/>
            <a:r>
              <a:rPr lang="en-GB" smtClean="0"/>
              <a:t>Szósty poziom konspektu</a:t>
            </a:r>
          </a:p>
          <a:p>
            <a:pPr lvl="4"/>
            <a:r>
              <a:rPr lang="en-GB" smtClean="0"/>
              <a:t>Siódmy poziom konspektu</a:t>
            </a:r>
          </a:p>
          <a:p>
            <a:pPr lvl="4"/>
            <a:r>
              <a:rPr lang="en-GB" smtClean="0"/>
              <a:t>Ósmy poziom konspektu</a:t>
            </a:r>
          </a:p>
          <a:p>
            <a:pPr lvl="4"/>
            <a:r>
              <a:rPr lang="en-GB" smtClean="0"/>
              <a:t>Dziewiąty poziom konspektu</a:t>
            </a:r>
          </a:p>
        </p:txBody>
      </p:sp>
      <p:sp>
        <p:nvSpPr>
          <p:cNvPr id="2" name="Rectangle 3"/>
          <p:cNvSpPr>
            <a:spLocks noGrp="1" noChangeArrowheads="1"/>
          </p:cNvSpPr>
          <p:nvPr>
            <p:ph type="dt"/>
          </p:nvPr>
        </p:nvSpPr>
        <p:spPr bwMode="auto">
          <a:xfrm>
            <a:off x="457200" y="6245225"/>
            <a:ext cx="2132013" cy="4746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0" baseline="0">
                <a:latin typeface="Arial" charset="0"/>
                <a:ea typeface="+mn-ea"/>
              </a:defRPr>
            </a:lvl1pPr>
          </a:lstStyle>
          <a:p>
            <a:pPr>
              <a:defRPr/>
            </a:pPr>
            <a:endParaRPr lang="en-GB"/>
          </a:p>
        </p:txBody>
      </p:sp>
      <p:sp>
        <p:nvSpPr>
          <p:cNvPr id="1028" name="Rectangle 4"/>
          <p:cNvSpPr>
            <a:spLocks noGrp="1" noChangeArrowheads="1"/>
          </p:cNvSpPr>
          <p:nvPr>
            <p:ph type="ftr"/>
          </p:nvPr>
        </p:nvSpPr>
        <p:spPr bwMode="auto">
          <a:xfrm>
            <a:off x="3124200" y="6245225"/>
            <a:ext cx="2894013" cy="4746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ctr">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0" baseline="0">
                <a:latin typeface="Arial" charset="0"/>
                <a:ea typeface="+mn-ea"/>
              </a:defRPr>
            </a:lvl1pPr>
          </a:lstStyle>
          <a:p>
            <a:pPr>
              <a:defRPr/>
            </a:pPr>
            <a:endParaRPr lang="en-GB"/>
          </a:p>
        </p:txBody>
      </p:sp>
      <p:sp>
        <p:nvSpPr>
          <p:cNvPr id="1029" name="Rectangle 5"/>
          <p:cNvSpPr>
            <a:spLocks noGrp="1" noChangeArrowheads="1"/>
          </p:cNvSpPr>
          <p:nvPr>
            <p:ph type="sldNum"/>
          </p:nvPr>
        </p:nvSpPr>
        <p:spPr bwMode="auto">
          <a:xfrm>
            <a:off x="6553200" y="6245225"/>
            <a:ext cx="2132013" cy="4746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defRPr sz="1400" b="0" baseline="0"/>
            </a:lvl1pPr>
          </a:lstStyle>
          <a:p>
            <a:fld id="{4D1A4F6B-644A-4C42-88B0-CCF640E182B3}"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eaLnBrk="0" fontAlgn="base" hangingPunct="0">
        <a:lnSpc>
          <a:spcPct val="93000"/>
        </a:lnSpc>
        <a:spcBef>
          <a:spcPct val="0"/>
        </a:spcBef>
        <a:spcAft>
          <a:spcPct val="0"/>
        </a:spcAft>
        <a:buClr>
          <a:srgbClr val="000000"/>
        </a:buClr>
        <a:buSzPct val="100000"/>
        <a:buFont typeface="Arial" panose="020B0604020202020204" pitchFamily="34" charset="0"/>
        <a:defRPr sz="4400">
          <a:solidFill>
            <a:srgbClr val="000000"/>
          </a:solidFill>
          <a:latin typeface="+mj-lt"/>
          <a:ea typeface="Lucida Sans Unicode" panose="020B0602030504020204" pitchFamily="34" charset="0"/>
          <a:cs typeface="+mj-cs"/>
        </a:defRPr>
      </a:lvl1pPr>
      <a:lvl2pPr algn="ctr" defTabSz="449263" rtl="0" eaLnBrk="0" fontAlgn="base" hangingPunct="0">
        <a:lnSpc>
          <a:spcPct val="93000"/>
        </a:lnSpc>
        <a:spcBef>
          <a:spcPct val="0"/>
        </a:spcBef>
        <a:spcAft>
          <a:spcPct val="0"/>
        </a:spcAft>
        <a:buClr>
          <a:srgbClr val="000000"/>
        </a:buClr>
        <a:buSzPct val="100000"/>
        <a:buFont typeface="Arial" panose="020B0604020202020204" pitchFamily="34" charset="0"/>
        <a:defRPr sz="4400">
          <a:solidFill>
            <a:srgbClr val="000000"/>
          </a:solidFill>
          <a:latin typeface="Arial" charset="0"/>
          <a:ea typeface="Lucida Sans Unicode" panose="020B0602030504020204" pitchFamily="34" charset="0"/>
          <a:cs typeface="Lucida Sans Unicode" pitchFamily="34" charset="0"/>
        </a:defRPr>
      </a:lvl2pPr>
      <a:lvl3pPr algn="ctr" defTabSz="449263" rtl="0" eaLnBrk="0" fontAlgn="base" hangingPunct="0">
        <a:lnSpc>
          <a:spcPct val="93000"/>
        </a:lnSpc>
        <a:spcBef>
          <a:spcPct val="0"/>
        </a:spcBef>
        <a:spcAft>
          <a:spcPct val="0"/>
        </a:spcAft>
        <a:buClr>
          <a:srgbClr val="000000"/>
        </a:buClr>
        <a:buSzPct val="100000"/>
        <a:buFont typeface="Arial" panose="020B0604020202020204" pitchFamily="34" charset="0"/>
        <a:defRPr sz="4400">
          <a:solidFill>
            <a:srgbClr val="000000"/>
          </a:solidFill>
          <a:latin typeface="Arial" charset="0"/>
          <a:ea typeface="Lucida Sans Unicode" panose="020B0602030504020204" pitchFamily="34" charset="0"/>
          <a:cs typeface="Lucida Sans Unicode" pitchFamily="34" charset="0"/>
        </a:defRPr>
      </a:lvl3pPr>
      <a:lvl4pPr algn="ctr" defTabSz="449263" rtl="0" eaLnBrk="0" fontAlgn="base" hangingPunct="0">
        <a:lnSpc>
          <a:spcPct val="93000"/>
        </a:lnSpc>
        <a:spcBef>
          <a:spcPct val="0"/>
        </a:spcBef>
        <a:spcAft>
          <a:spcPct val="0"/>
        </a:spcAft>
        <a:buClr>
          <a:srgbClr val="000000"/>
        </a:buClr>
        <a:buSzPct val="100000"/>
        <a:buFont typeface="Arial" panose="020B0604020202020204" pitchFamily="34" charset="0"/>
        <a:defRPr sz="4400">
          <a:solidFill>
            <a:srgbClr val="000000"/>
          </a:solidFill>
          <a:latin typeface="Arial" charset="0"/>
          <a:ea typeface="Lucida Sans Unicode" panose="020B0602030504020204" pitchFamily="34" charset="0"/>
          <a:cs typeface="Lucida Sans Unicode" pitchFamily="34" charset="0"/>
        </a:defRPr>
      </a:lvl4pPr>
      <a:lvl5pPr algn="ctr" defTabSz="449263" rtl="0" eaLnBrk="0" fontAlgn="base" hangingPunct="0">
        <a:lnSpc>
          <a:spcPct val="93000"/>
        </a:lnSpc>
        <a:spcBef>
          <a:spcPct val="0"/>
        </a:spcBef>
        <a:spcAft>
          <a:spcPct val="0"/>
        </a:spcAft>
        <a:buClr>
          <a:srgbClr val="000000"/>
        </a:buClr>
        <a:buSzPct val="100000"/>
        <a:buFont typeface="Arial" panose="020B0604020202020204" pitchFamily="34" charset="0"/>
        <a:defRPr sz="4400">
          <a:solidFill>
            <a:srgbClr val="000000"/>
          </a:solidFill>
          <a:latin typeface="Arial" charset="0"/>
          <a:ea typeface="Lucida Sans Unicode" panose="020B0602030504020204" pitchFamily="34" charset="0"/>
          <a:cs typeface="Lucida Sans Unicode" pitchFamily="34" charset="0"/>
        </a:defRPr>
      </a:lvl5pPr>
      <a:lvl6pPr marL="1536700" indent="-215900" algn="ctr" defTabSz="449263" rtl="0" fontAlgn="base">
        <a:lnSpc>
          <a:spcPct val="93000"/>
        </a:lnSpc>
        <a:spcBef>
          <a:spcPct val="0"/>
        </a:spcBef>
        <a:spcAft>
          <a:spcPct val="0"/>
        </a:spcAft>
        <a:buClr>
          <a:srgbClr val="000000"/>
        </a:buClr>
        <a:buSzPct val="45000"/>
        <a:buFont typeface="Wingdings" pitchFamily="2" charset="2"/>
        <a:defRPr sz="4400">
          <a:solidFill>
            <a:srgbClr val="000000"/>
          </a:solidFill>
          <a:latin typeface="Arial" charset="0"/>
          <a:cs typeface="Lucida Sans Unicode" pitchFamily="34" charset="0"/>
        </a:defRPr>
      </a:lvl6pPr>
      <a:lvl7pPr marL="1993900" indent="-215900" algn="ctr" defTabSz="449263" rtl="0" fontAlgn="base">
        <a:lnSpc>
          <a:spcPct val="93000"/>
        </a:lnSpc>
        <a:spcBef>
          <a:spcPct val="0"/>
        </a:spcBef>
        <a:spcAft>
          <a:spcPct val="0"/>
        </a:spcAft>
        <a:buClr>
          <a:srgbClr val="000000"/>
        </a:buClr>
        <a:buSzPct val="45000"/>
        <a:buFont typeface="Wingdings" pitchFamily="2" charset="2"/>
        <a:defRPr sz="4400">
          <a:solidFill>
            <a:srgbClr val="000000"/>
          </a:solidFill>
          <a:latin typeface="Arial" charset="0"/>
          <a:cs typeface="Lucida Sans Unicode" pitchFamily="34" charset="0"/>
        </a:defRPr>
      </a:lvl7pPr>
      <a:lvl8pPr marL="2451100" indent="-215900" algn="ctr" defTabSz="449263" rtl="0" fontAlgn="base">
        <a:lnSpc>
          <a:spcPct val="93000"/>
        </a:lnSpc>
        <a:spcBef>
          <a:spcPct val="0"/>
        </a:spcBef>
        <a:spcAft>
          <a:spcPct val="0"/>
        </a:spcAft>
        <a:buClr>
          <a:srgbClr val="000000"/>
        </a:buClr>
        <a:buSzPct val="45000"/>
        <a:buFont typeface="Wingdings" pitchFamily="2" charset="2"/>
        <a:defRPr sz="4400">
          <a:solidFill>
            <a:srgbClr val="000000"/>
          </a:solidFill>
          <a:latin typeface="Arial" charset="0"/>
          <a:cs typeface="Lucida Sans Unicode" pitchFamily="34" charset="0"/>
        </a:defRPr>
      </a:lvl8pPr>
      <a:lvl9pPr marL="2908300" indent="-215900" algn="ctr" defTabSz="449263" rtl="0" fontAlgn="base">
        <a:lnSpc>
          <a:spcPct val="93000"/>
        </a:lnSpc>
        <a:spcBef>
          <a:spcPct val="0"/>
        </a:spcBef>
        <a:spcAft>
          <a:spcPct val="0"/>
        </a:spcAft>
        <a:buClr>
          <a:srgbClr val="000000"/>
        </a:buClr>
        <a:buSzPct val="45000"/>
        <a:buFont typeface="Wingdings" pitchFamily="2" charset="2"/>
        <a:defRPr sz="4400">
          <a:solidFill>
            <a:srgbClr val="000000"/>
          </a:solidFill>
          <a:latin typeface="Arial" charset="0"/>
          <a:cs typeface="Lucida Sans Unicode" pitchFamily="34" charset="0"/>
        </a:defRPr>
      </a:lvl9pPr>
    </p:titleStyle>
    <p:bodyStyle>
      <a:lvl1pPr marL="341313" indent="-341313" algn="l" defTabSz="449263" rtl="0" eaLnBrk="0" fontAlgn="base" hangingPunct="0">
        <a:lnSpc>
          <a:spcPct val="93000"/>
        </a:lnSpc>
        <a:spcBef>
          <a:spcPts val="800"/>
        </a:spcBef>
        <a:spcAft>
          <a:spcPct val="0"/>
        </a:spcAft>
        <a:buClr>
          <a:srgbClr val="000000"/>
        </a:buClr>
        <a:buSzPct val="100000"/>
        <a:buFont typeface="Arial" panose="020B0604020202020204" pitchFamily="34" charset="0"/>
        <a:buChar char="•"/>
        <a:defRPr sz="3200">
          <a:solidFill>
            <a:srgbClr val="000000"/>
          </a:solidFill>
          <a:latin typeface="+mn-lt"/>
          <a:ea typeface="Lucida Sans Unicode" panose="020B0602030504020204" pitchFamily="34" charset="0"/>
          <a:cs typeface="+mn-cs"/>
        </a:defRPr>
      </a:lvl1pPr>
      <a:lvl2pPr marL="741363" indent="-284163" algn="l" defTabSz="449263" rtl="0" eaLnBrk="0" fontAlgn="base" hangingPunct="0">
        <a:lnSpc>
          <a:spcPct val="93000"/>
        </a:lnSpc>
        <a:spcBef>
          <a:spcPts val="700"/>
        </a:spcBef>
        <a:spcAft>
          <a:spcPct val="0"/>
        </a:spcAft>
        <a:buClr>
          <a:srgbClr val="000000"/>
        </a:buClr>
        <a:buSzPct val="100000"/>
        <a:buFont typeface="Arial" panose="020B0604020202020204" pitchFamily="34" charset="0"/>
        <a:buChar char="–"/>
        <a:defRPr sz="2800">
          <a:solidFill>
            <a:srgbClr val="000000"/>
          </a:solidFill>
          <a:latin typeface="+mn-lt"/>
          <a:ea typeface="Lucida Sans Unicode" panose="020B0602030504020204" pitchFamily="34" charset="0"/>
          <a:cs typeface="+mn-cs"/>
        </a:defRPr>
      </a:lvl2pPr>
      <a:lvl3pPr marL="1143000" indent="-228600" algn="l" defTabSz="449263" rtl="0" eaLnBrk="0" fontAlgn="base" hangingPunct="0">
        <a:lnSpc>
          <a:spcPct val="93000"/>
        </a:lnSpc>
        <a:spcBef>
          <a:spcPts val="600"/>
        </a:spcBef>
        <a:spcAft>
          <a:spcPct val="0"/>
        </a:spcAft>
        <a:buClr>
          <a:srgbClr val="000000"/>
        </a:buClr>
        <a:buSzPct val="100000"/>
        <a:buFont typeface="Arial" panose="020B0604020202020204" pitchFamily="34" charset="0"/>
        <a:buChar char="•"/>
        <a:defRPr sz="2400">
          <a:solidFill>
            <a:srgbClr val="000000"/>
          </a:solidFill>
          <a:latin typeface="+mn-lt"/>
          <a:ea typeface="Lucida Sans Unicode" panose="020B0602030504020204" pitchFamily="34" charset="0"/>
          <a:cs typeface="+mn-cs"/>
        </a:defRPr>
      </a:lvl3pPr>
      <a:lvl4pPr marL="1600200" indent="-228600" algn="l" defTabSz="449263" rtl="0" eaLnBrk="0" fontAlgn="base" hangingPunct="0">
        <a:lnSpc>
          <a:spcPct val="93000"/>
        </a:lnSpc>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Lucida Sans Unicode" panose="020B0602030504020204" pitchFamily="34" charset="0"/>
          <a:cs typeface="+mn-cs"/>
        </a:defRPr>
      </a:lvl4pPr>
      <a:lvl5pPr marL="2057400" indent="-228600" algn="l" defTabSz="449263" rtl="0" eaLnBrk="0" fontAlgn="base" hangingPunct="0">
        <a:lnSpc>
          <a:spcPct val="93000"/>
        </a:lnSpc>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Lucida Sans Unicode" panose="020B0602030504020204" pitchFamily="34" charset="0"/>
          <a:cs typeface="+mn-cs"/>
        </a:defRPr>
      </a:lvl5pPr>
      <a:lvl6pPr marL="25146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cs typeface="+mn-cs"/>
        </a:defRPr>
      </a:lvl6pPr>
      <a:lvl7pPr marL="29718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cs typeface="+mn-cs"/>
        </a:defRPr>
      </a:lvl7pPr>
      <a:lvl8pPr marL="34290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cs typeface="+mn-cs"/>
        </a:defRPr>
      </a:lvl8pPr>
      <a:lvl9pPr marL="38862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7.xml"/><Relationship Id="rId4"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a:xfrm>
            <a:off x="755700" y="1196256"/>
            <a:ext cx="7772400" cy="2551112"/>
          </a:xfrm>
        </p:spPr>
        <p:txBody>
          <a:bodyPr lIns="90000" tIns="46800" rIns="90000" bIns="46800"/>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dirty="0">
                <a:solidFill>
                  <a:srgbClr val="800000"/>
                </a:solidFill>
              </a:rPr>
              <a:t> Few important points to get model independent quadrupole deformation and </a:t>
            </a:r>
            <a:r>
              <a:rPr lang="en-US" sz="2000" dirty="0" smtClean="0">
                <a:solidFill>
                  <a:srgbClr val="800000"/>
                </a:solidFill>
              </a:rPr>
              <a:t>triaxiality</a:t>
            </a:r>
            <a:endParaRPr lang="en-US" sz="2000" b="1" dirty="0" smtClean="0">
              <a:solidFill>
                <a:srgbClr val="800000"/>
              </a:solidFill>
            </a:endParaRPr>
          </a:p>
        </p:txBody>
      </p:sp>
      <p:sp>
        <p:nvSpPr>
          <p:cNvPr id="2051" name="Rectangle 2"/>
          <p:cNvSpPr>
            <a:spLocks noGrp="1" noChangeArrowheads="1"/>
          </p:cNvSpPr>
          <p:nvPr>
            <p:ph type="subTitle" idx="4294967295"/>
          </p:nvPr>
        </p:nvSpPr>
        <p:spPr>
          <a:xfrm>
            <a:off x="971600" y="4941168"/>
            <a:ext cx="7850187" cy="1152525"/>
          </a:xfrm>
        </p:spPr>
        <p:txBody>
          <a:bodyPr lIns="90000" tIns="46800" rIns="90000" bIns="46800"/>
          <a:lstStyle/>
          <a:p>
            <a:pPr marL="0" indent="0" eaLnBrk="1" hangingPunct="1">
              <a:spcBef>
                <a:spcPts val="600"/>
              </a:spcBef>
              <a:buFont typeface="Arial" panose="020B0604020202020204"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pl-PL" sz="1600" dirty="0" smtClean="0">
              <a:solidFill>
                <a:schemeClr val="accent2"/>
              </a:solidFill>
            </a:endParaRPr>
          </a:p>
          <a:p>
            <a:pPr marL="0" indent="0">
              <a:buNone/>
            </a:pPr>
            <a:r>
              <a:rPr lang="pl-PL" sz="1600" dirty="0">
                <a:solidFill>
                  <a:srgbClr val="7030A0"/>
                </a:solidFill>
              </a:rPr>
              <a:t>3rd GOSIA </a:t>
            </a:r>
            <a:r>
              <a:rPr lang="pl-PL" sz="1600" dirty="0" smtClean="0">
                <a:solidFill>
                  <a:srgbClr val="7030A0"/>
                </a:solidFill>
              </a:rPr>
              <a:t>Workshop, </a:t>
            </a:r>
            <a:r>
              <a:rPr lang="pl-PL" sz="1600" dirty="0" err="1" smtClean="0">
                <a:solidFill>
                  <a:srgbClr val="7030A0"/>
                </a:solidFill>
              </a:rPr>
              <a:t>Warsaw</a:t>
            </a:r>
            <a:r>
              <a:rPr lang="pl-PL" sz="1600" dirty="0" smtClean="0">
                <a:solidFill>
                  <a:srgbClr val="7030A0"/>
                </a:solidFill>
              </a:rPr>
              <a:t>  </a:t>
            </a:r>
            <a:r>
              <a:rPr lang="pl-PL" sz="1600" dirty="0">
                <a:solidFill>
                  <a:srgbClr val="7030A0"/>
                </a:solidFill>
              </a:rPr>
              <a:t>9-11 </a:t>
            </a:r>
            <a:r>
              <a:rPr lang="pl-PL" sz="1600" dirty="0" err="1">
                <a:solidFill>
                  <a:srgbClr val="7030A0"/>
                </a:solidFill>
              </a:rPr>
              <a:t>April</a:t>
            </a:r>
            <a:r>
              <a:rPr lang="pl-PL" sz="1600" dirty="0">
                <a:solidFill>
                  <a:srgbClr val="7030A0"/>
                </a:solidFill>
              </a:rPr>
              <a:t>, </a:t>
            </a:r>
            <a:r>
              <a:rPr lang="pl-PL" sz="1600" dirty="0" smtClean="0">
                <a:solidFill>
                  <a:srgbClr val="7030A0"/>
                </a:solidFill>
              </a:rPr>
              <a:t>2018</a:t>
            </a:r>
          </a:p>
          <a:p>
            <a:pPr marL="0" indent="0">
              <a:buNone/>
            </a:pPr>
            <a:r>
              <a:rPr lang="en-US" sz="1200" dirty="0" smtClean="0">
                <a:solidFill>
                  <a:schemeClr val="tx1"/>
                </a:solidFill>
              </a:rPr>
              <a:t>Julian Srebrny</a:t>
            </a:r>
            <a:r>
              <a:rPr lang="pl-PL" sz="1200" dirty="0" smtClean="0">
                <a:solidFill>
                  <a:schemeClr val="tx1"/>
                </a:solidFill>
              </a:rPr>
              <a:t>( Heavy </a:t>
            </a:r>
            <a:r>
              <a:rPr lang="pl-PL" sz="1200" dirty="0" err="1" smtClean="0">
                <a:solidFill>
                  <a:schemeClr val="tx1"/>
                </a:solidFill>
              </a:rPr>
              <a:t>Ion</a:t>
            </a:r>
            <a:r>
              <a:rPr lang="pl-PL" sz="1200" dirty="0" smtClean="0">
                <a:solidFill>
                  <a:schemeClr val="tx1"/>
                </a:solidFill>
              </a:rPr>
              <a:t> </a:t>
            </a:r>
            <a:r>
              <a:rPr lang="pl-PL" sz="1200" dirty="0" err="1" smtClean="0">
                <a:solidFill>
                  <a:schemeClr val="tx1"/>
                </a:solidFill>
              </a:rPr>
              <a:t>Laboratory</a:t>
            </a:r>
            <a:r>
              <a:rPr lang="pl-PL" sz="1200" dirty="0" smtClean="0">
                <a:solidFill>
                  <a:schemeClr val="tx1"/>
                </a:solidFill>
              </a:rPr>
              <a:t>,  </a:t>
            </a:r>
            <a:r>
              <a:rPr lang="pl-PL" sz="1200" dirty="0" err="1" smtClean="0">
                <a:solidFill>
                  <a:schemeClr val="tx1"/>
                </a:solidFill>
              </a:rPr>
              <a:t>University</a:t>
            </a:r>
            <a:r>
              <a:rPr lang="pl-PL" sz="1200" dirty="0" smtClean="0">
                <a:solidFill>
                  <a:schemeClr val="tx1"/>
                </a:solidFill>
              </a:rPr>
              <a:t> of </a:t>
            </a:r>
            <a:r>
              <a:rPr lang="pl-PL" sz="1200" dirty="0" err="1" smtClean="0">
                <a:solidFill>
                  <a:schemeClr val="tx1"/>
                </a:solidFill>
              </a:rPr>
              <a:t>Warsaw</a:t>
            </a:r>
            <a:r>
              <a:rPr lang="pl-PL" sz="1200" dirty="0" smtClean="0">
                <a:solidFill>
                  <a:schemeClr val="tx1"/>
                </a:solidFill>
              </a:rPr>
              <a:t>)</a:t>
            </a:r>
            <a:endParaRPr lang="en-US" sz="1200" dirty="0" smtClean="0">
              <a:solidFill>
                <a:schemeClr val="tx1"/>
              </a:solidFill>
            </a:endParaRPr>
          </a:p>
          <a:p>
            <a:pPr marL="0" indent="0" algn="ctr" eaLnBrk="1" hangingPunct="1">
              <a:spcBef>
                <a:spcPts val="600"/>
              </a:spcBef>
              <a:buFont typeface="Arial" panose="020B0604020202020204"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000" dirty="0" smtClean="0">
              <a:solidFill>
                <a:schemeClr val="accent2"/>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212725"/>
            <a:ext cx="7272338" cy="287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5"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504" y="3644900"/>
            <a:ext cx="7634287" cy="295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1639" y="2996952"/>
            <a:ext cx="4751387"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921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850" y="588645"/>
            <a:ext cx="4464050" cy="172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9220"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24750" y="5876925"/>
            <a:ext cx="792163"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Text Box 14"/>
          <p:cNvSpPr txBox="1">
            <a:spLocks noChangeArrowheads="1"/>
          </p:cNvSpPr>
          <p:nvPr/>
        </p:nvSpPr>
        <p:spPr bwMode="auto">
          <a:xfrm>
            <a:off x="179512" y="2276475"/>
            <a:ext cx="4824537" cy="349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spcBef>
                <a:spcPct val="50000"/>
              </a:spcBef>
            </a:pPr>
            <a:r>
              <a:rPr lang="pl-PL" sz="1800" b="0" baseline="0" dirty="0">
                <a:solidFill>
                  <a:schemeClr val="tx1"/>
                </a:solidFill>
                <a:cs typeface="Arial" panose="020B0604020202020204" pitchFamily="34" charset="0"/>
              </a:rPr>
              <a:t>       </a:t>
            </a:r>
            <a:r>
              <a:rPr lang="pl-PL" sz="1800" b="0" baseline="0" dirty="0">
                <a:solidFill>
                  <a:srgbClr val="7030A0"/>
                </a:solidFill>
                <a:cs typeface="Arial" panose="020B0604020202020204" pitchFamily="34" charset="0"/>
              </a:rPr>
              <a:t> </a:t>
            </a:r>
            <a:r>
              <a:rPr lang="el-GR" sz="1200" baseline="0" dirty="0">
                <a:solidFill>
                  <a:srgbClr val="7030A0"/>
                </a:solidFill>
                <a:cs typeface="Arial" panose="020B0604020202020204" pitchFamily="34" charset="0"/>
              </a:rPr>
              <a:t>β</a:t>
            </a:r>
            <a:r>
              <a:rPr lang="pl-PL" sz="1200" baseline="0" dirty="0">
                <a:solidFill>
                  <a:srgbClr val="7030A0"/>
                </a:solidFill>
                <a:cs typeface="Arial" panose="020B0604020202020204" pitchFamily="34" charset="0"/>
              </a:rPr>
              <a:t>             ≈ 0.28                           ≈ 0.26                    ≈ 0.21</a:t>
            </a:r>
            <a:r>
              <a:rPr lang="pl-PL" sz="1600" i="1" baseline="0" dirty="0">
                <a:solidFill>
                  <a:srgbClr val="7030A0"/>
                </a:solidFill>
              </a:rPr>
              <a:t>      </a:t>
            </a:r>
            <a:r>
              <a:rPr lang="pl-PL" sz="1600" i="1" baseline="0" dirty="0">
                <a:solidFill>
                  <a:schemeClr val="tx1"/>
                </a:solidFill>
              </a:rPr>
              <a:t>     </a:t>
            </a:r>
          </a:p>
        </p:txBody>
      </p:sp>
      <p:sp>
        <p:nvSpPr>
          <p:cNvPr id="9223" name="Text Box 17"/>
          <p:cNvSpPr txBox="1">
            <a:spLocks noChangeArrowheads="1"/>
          </p:cNvSpPr>
          <p:nvPr/>
        </p:nvSpPr>
        <p:spPr bwMode="auto">
          <a:xfrm>
            <a:off x="5436096" y="2628956"/>
            <a:ext cx="3888431" cy="1025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spcBef>
                <a:spcPct val="50000"/>
              </a:spcBef>
            </a:pPr>
            <a:r>
              <a:rPr lang="pl-PL" b="0" i="1" dirty="0" smtClean="0">
                <a:solidFill>
                  <a:schemeClr val="tx1"/>
                </a:solidFill>
              </a:rPr>
              <a:t>                    </a:t>
            </a:r>
            <a:r>
              <a:rPr lang="en-GB" b="0" i="1" dirty="0" smtClean="0">
                <a:solidFill>
                  <a:schemeClr val="tx1"/>
                </a:solidFill>
              </a:rPr>
              <a:t>approximation</a:t>
            </a:r>
            <a:r>
              <a:rPr lang="en-GB" b="0" i="1" dirty="0">
                <a:solidFill>
                  <a:schemeClr val="tx1"/>
                </a:solidFill>
              </a:rPr>
              <a:t>: </a:t>
            </a:r>
            <a:r>
              <a:rPr lang="en-GB" b="0" i="1" dirty="0">
                <a:solidFill>
                  <a:srgbClr val="800000"/>
                </a:solidFill>
              </a:rPr>
              <a:t>  </a:t>
            </a:r>
            <a:endParaRPr lang="pl-PL" b="0" i="1" dirty="0" smtClean="0">
              <a:solidFill>
                <a:srgbClr val="800000"/>
              </a:solidFill>
            </a:endParaRPr>
          </a:p>
          <a:p>
            <a:pPr eaLnBrk="1" hangingPunct="1">
              <a:spcBef>
                <a:spcPct val="50000"/>
              </a:spcBef>
            </a:pPr>
            <a:r>
              <a:rPr lang="en-GB" b="0" i="1" dirty="0" smtClean="0">
                <a:solidFill>
                  <a:srgbClr val="800000"/>
                </a:solidFill>
              </a:rPr>
              <a:t>  </a:t>
            </a:r>
            <a:r>
              <a:rPr lang="en-GB" b="0" i="1" dirty="0">
                <a:solidFill>
                  <a:srgbClr val="800000"/>
                </a:solidFill>
              </a:rPr>
              <a:t>&lt; Q</a:t>
            </a:r>
            <a:r>
              <a:rPr lang="en-GB" b="0" i="1" baseline="30000" dirty="0">
                <a:solidFill>
                  <a:srgbClr val="800000"/>
                </a:solidFill>
              </a:rPr>
              <a:t>3</a:t>
            </a:r>
            <a:r>
              <a:rPr lang="en-GB" b="0" i="1" dirty="0">
                <a:solidFill>
                  <a:srgbClr val="800000"/>
                </a:solidFill>
              </a:rPr>
              <a:t>  cos3δ &gt; = &lt; Q</a:t>
            </a:r>
            <a:r>
              <a:rPr lang="en-GB" b="0" i="1" baseline="30000" dirty="0">
                <a:solidFill>
                  <a:srgbClr val="800000"/>
                </a:solidFill>
              </a:rPr>
              <a:t>2</a:t>
            </a:r>
            <a:r>
              <a:rPr lang="en-GB" b="0" i="1" dirty="0">
                <a:solidFill>
                  <a:srgbClr val="800000"/>
                </a:solidFill>
              </a:rPr>
              <a:t> &gt;</a:t>
            </a:r>
            <a:r>
              <a:rPr lang="en-GB" b="0" baseline="30000" dirty="0">
                <a:solidFill>
                  <a:srgbClr val="800000"/>
                </a:solidFill>
              </a:rPr>
              <a:t>3/2 </a:t>
            </a:r>
            <a:r>
              <a:rPr lang="en-GB" b="0" dirty="0">
                <a:solidFill>
                  <a:srgbClr val="800000"/>
                </a:solidFill>
              </a:rPr>
              <a:t> &lt; cos3δ &gt;</a:t>
            </a:r>
          </a:p>
          <a:p>
            <a:pPr eaLnBrk="1" hangingPunct="1">
              <a:spcBef>
                <a:spcPct val="50000"/>
              </a:spcBef>
            </a:pPr>
            <a:endParaRPr lang="en-GB" dirty="0"/>
          </a:p>
        </p:txBody>
      </p:sp>
      <p:sp>
        <p:nvSpPr>
          <p:cNvPr id="3" name="AutoShape 1" descr="data:image/png;base64,iVBORw0KGgoAAAANSUhEUgAAADkAAAAqCAYAAAAJWvOwAAAACXBIWXMAAC4jAAAuIwF4pT92AAAKTWlDQ1BQaG90b3Nob3AgSUNDIHByb2ZpbGUAAHjanVN3WJP3Fj7f92UPVkLY8LGXbIEAIiOsCMgQWaIQkgBhhBASQMWFiApWFBURnEhVxILVCkidiOKgKLhnQYqIWotVXDjuH9yntX167+3t+9f7vOec5/zOec8PgBESJpHmomoAOVKFPDrYH49PSMTJvYACFUjgBCAQ5svCZwXFAADwA3l4fnSwP/wBr28AAgBw1S4kEsfh/4O6UCZXACCRAOAiEucLAZBSAMguVMgUAMgYALBTs2QKAJQAAGx5fEIiAKoNAOz0ST4FANipk9wXANiiHKkIAI0BAJkoRyQCQLsAYFWBUiwCwMIAoKxAIi4EwK4BgFm2MkcCgL0FAHaOWJAPQGAAgJlCLMwAIDgCAEMeE80DIEwDoDDSv+CpX3CFuEgBAMDLlc2XS9IzFLiV0Bp38vDg4iHiwmyxQmEXKRBmCeQinJebIxNI5wNMzgwAABr50cH+OD+Q5+bk4eZm52zv9MWi/mvwbyI+IfHf/ryMAgQAEE7P79pf5eXWA3DHAbB1v2upWwDaVgBo3/ldM9sJoFoK0Hr5i3k4/EAenqFQyDwdHAoLC+0lYqG9MOOLPv8z4W/gi372/EAe/tt68ABxmkCZrcCjg/1xYW52rlKO58sEQjFu9+cj/seFf/2OKdHiNLFcLBWK8ViJuFAiTcd5uVKRRCHJleIS6X8y8R+W/QmTdw0ArIZPwE62B7XLbMB+7gECiw5Y0nYAQH7zLYwaC5EAEGc0Mnn3AACTv/mPQCsBAM2XpOMAALzoGFyolBdMxggAAESggSqwQQcMwRSswA6cwR28wBcCYQZEQAwkwDwQQgbkgBwKoRiWQRlUwDrYBLWwAxqgEZrhELTBMTgN5+ASXIHrcBcGYBiewhi8hgkEQcgIE2EhOogRYo7YIs4IF5mOBCJhSDSSgKQg6YgUUSLFyHKkAqlCapFdSCPyLXIUOY1cQPqQ28ggMor8irxHMZSBslED1AJ1QLmoHxqKxqBz0XQ0D12AlqJr0Rq0Hj2AtqKn0UvodXQAfYqOY4DRMQ5mjNlhXIyHRWCJWBomxxZj5Vg1Vo81Yx1YN3YVG8CeYe8IJAKLgBPsCF6EEMJsgpCQR1hMWEOoJewjtBK6CFcJg4Qxwicik6hPtCV6EvnEeGI6sZBYRqwm7iEeIZ4lXicOE1+TSCQOyZLkTgohJZAySQtJa0jbSC2kU6Q+0hBpnEwm65Btyd7kCLKArCCXkbeQD5BPkvvJw+S3FDrFiOJMCaIkUqSUEko1ZT/lBKWfMkKZoKpRzame1AiqiDqfWkltoHZQL1OHqRM0dZolzZsWQ8ukLaPV0JppZ2n3aC/pdLoJ3YMeRZfQl9Jr6Afp5+mD9HcMDYYNg8dIYigZaxl7GacYtxkvmUymBdOXmchUMNcyG5lnmA+Yb1VYKvYqfBWRyhKVOpVWlX6V56pUVXNVP9V5qgtUq1UPq15WfaZGVbNQ46kJ1Bar1akdVbupNq7OUndSj1DPUV+jvl/9gvpjDbKGhUaghkijVGO3xhmNIRbGMmXxWELWclYD6yxrmE1iW7L57Ex2Bfsbdi97TFNDc6pmrGaRZp3mcc0BDsax4PA52ZxKziHODc57LQMtPy2x1mqtZq1+rTfaetq+2mLtcu0W7eva73VwnUCdLJ31Om0693UJuja6UbqFutt1z+o+02PreekJ9cr1Dund0Uf1bfSj9Rfq79bv0R83MDQINpAZbDE4Y/DMkGPoa5hpuNHwhOGoEctoupHEaKPRSaMnuCbuh2fjNXgXPmasbxxirDTeZdxrPGFiaTLbpMSkxeS+Kc2Ua5pmutG003TMzMgs3KzYrMnsjjnVnGueYb7ZvNv8jYWlRZzFSos2i8eW2pZ8ywWWTZb3rJhWPlZ5VvVW16xJ1lzrLOtt1ldsUBtXmwybOpvLtqitm63Edptt3xTiFI8p0in1U27aMez87ArsmuwG7Tn2YfYl9m32zx3MHBId1jt0O3xydHXMdmxwvOuk4TTDqcSpw+lXZxtnoXOd8zUXpkuQyxKXdpcXU22niqdun3rLleUa7rrStdP1o5u7m9yt2W3U3cw9xX2r+00umxvJXcM970H08PdY4nHM452nm6fC85DnL152Xlle+70eT7OcJp7WMG3I28Rb4L3Le2A6Pj1l+s7pAz7GPgKfep+Hvqa+It89viN+1n6Zfgf8nvs7+sv9j/i/4XnyFvFOBWABwQHlAb2BGoGzA2sDHwSZBKUHNQWNBbsGLww+FUIMCQ1ZH3KTb8AX8hv5YzPcZyya0RXKCJ0VWhv6MMwmTB7WEY6GzwjfEH5vpvlM6cy2CIjgR2yIuB9pGZkX+X0UKSoyqi7qUbRTdHF09yzWrORZ+2e9jvGPqYy5O9tqtnJ2Z6xqbFJsY+ybuIC4qriBeIf4RfGXEnQTJAntieTE2MQ9ieNzAudsmjOc5JpUlnRjruXcorkX5unOy553PFk1WZB8OIWYEpeyP+WDIEJQLxhP5aduTR0T8oSbhU9FvqKNolGxt7hKPJLmnVaV9jjdO31D+miGT0Z1xjMJT1IreZEZkrkj801WRNberM/ZcdktOZSclJyjUg1plrQr1zC3KLdPZisrkw3keeZtyhuTh8r35CP5c/PbFWyFTNGjtFKuUA4WTC+oK3hbGFt4uEi9SFrUM99m/ur5IwuCFny9kLBQuLCz2Lh4WfHgIr9FuxYji1MXdy4xXVK6ZHhp8NJ9y2jLspb9UOJYUlXyannc8o5Sg9KlpUMrglc0lamUycturvRauWMVYZVkVe9ql9VbVn8qF5VfrHCsqK74sEa45uJXTl/VfPV5bdra3kq3yu3rSOuk626s91m/r0q9akHV0IbwDa0b8Y3lG19tSt50oXpq9Y7NtM3KzQM1YTXtW8y2rNvyoTaj9nqdf13LVv2tq7e+2Sba1r/dd3vzDoMdFTve75TsvLUreFdrvUV99W7S7oLdjxpiG7q/5n7duEd3T8Wej3ulewf2Re/ranRvbNyvv7+yCW1SNo0eSDpw5ZuAb9qb7Zp3tXBaKg7CQeXBJ9+mfHvjUOihzsPcw83fmX+39QjrSHkr0jq/dawto22gPaG97+iMo50dXh1Hvrf/fu8x42N1xzWPV56gnSg98fnkgpPjp2Snnp1OPz3Umdx590z8mWtdUV29Z0PPnj8XdO5Mt1/3yfPe549d8Lxw9CL3Ytslt0utPa49R35w/eFIr1tv62X3y+1XPK509E3rO9Hv03/6asDVc9f41y5dn3m978bsG7duJt0cuCW69fh29u0XdwruTNxdeo94r/y+2v3qB/oP6n+0/rFlwG3g+GDAYM/DWQ/vDgmHnv6U/9OH4dJHzEfVI0YjjY+dHx8bDRq98mTOk+GnsqcTz8p+Vv9563Or59/94vtLz1j82PAL+YvPv655qfNy76uprzrHI8cfvM55PfGm/K3O233vuO+638e9H5ko/ED+UPPR+mPHp9BP9z7nfP78L/eE8/sl0p8zAAAAIGNIUk0AAHolAACAgwAA+f8AAIDpAAB1MAAA6mAAADqYAAAXb5JfxUYAAARzSURBVHja5Np5iFVlGMfxz9wZ18rJFiVbNCq1whai1TYjiRKLKMmsKAha/KMFioIC8Y/WP1KK0srwj5CwxcKgMiFIlEBaMSuHIMcssdzS0Vxm7u2P81w8HWbyLnPvzKUHDvfe95zznvN93+f9vc/7vLelUCiAsdfMHoahSArKs7+xEzkMq7COpm7K9mOPCq1t2SzQkip7BbdVWN88zMTJ+Fnv2We4BVuqqSQNuStaLV9mHQXsVhu7CkswDZt7A3IJ1ofrlWvfqZ1dlgL9vVrI5XH0R7sE74frrq8GMm2tOBKdJdazGztCPPJYi33xuwnHY2Rcuz5cb0DUPwInohnt2BpDYDSOST3jAryLGWjrDcjpuLVE183jQ8yP+jrCtX4LwGbMxgNx/XN4HYeHBtyNpzEcL2ARDmAqnseo1LPOw9shkGurhZyIK8porG0BKV5wa8AWLT0N7EQX/orfHakppyPuFbB7MSd6umhn4y3cUaoW9AS5rIy5rpAZy03hikXLRW/29MzmzPeW1DB5LxptbkxPRZsQjXAnvqoUclEc/cGWBvQcjE2Vn4k3w92/qASyv9lHqR49I1V+OhbiHqyoBvJyXJtxway7rsIHKSHalhGmtIB1ZO7PjsmeFH15iOFcTEqVj8MC3BcRUkWQk/D4Ia45LiDzOAIPxZRSHKMXp66diqNi/OVD5AbHuSmhsl09NOZ+/BqfA1PnTsNrEVp+WglkW7jC0B5CvgK+ju9dGIRZGeFKv9AM3ByClI9zRS+ZhhsPMV11ZsSqaKfgVdybBS0F8hN8GS/Vk+LuyPwe8h/1DcxAl3quFBsTPXpDenopBXJ7HI1ioyPweLSoDeWq68iII4dkXHcdvkmtCT+OyT5XB6h9MSbPT7nx9HDd1ZVAjsczODYzThYEZDGseww/Vel6pdpu3IWzQjfE57hKIYeE3w/KlB8dn53xgKWhgE11gMzHgmJwpnx4pcHASpzbzX1bUkqbi4boa9tUKWQHfmwA8fkldKKmYV2hj+AKEf49iTW1gtyDz7sJ3WptTQG4LmLZ72sZoG/Clf3NdxtlFdKvIJsjL1PoY65cZCD21AJyBBarLK3Zm9Ya+aEltYDMh+js7ePezEUwUhN33Yzr/k/C04oLY2ys8e+thJMiR9MaLd5eSkKqP0KOj9XIt7g9FSlNjmXQ5EyE8hJeTrtZI0A2x9gYmlpyXYo3JHnUFdEAY3C9JLG83cHkckNAFlIrk32xgpkZgIvxCDZKMukLI+0xGe80EmR3C9uJki3C+QFYDPqfCLlvj2sbMuLplGz6nIAf8GfmfJsyN3H6I2QhFrW5UNkD6mj1gmxKgR3WTVpkYC1Utd6QLZJd4o04VZIQSy+HrsaDktTnU6r4M0RfQg6W7CeukuwW3y9JSG+PXnw4QHepQYavXpADQjXn4SLcJNmh2hCCdE5c92Jv92I9ggGSvZHi95WSPcVnA3ZClG+I3lyl/H+f9Cnk6pj4Ox3cPe6KSGdKTCejJJm+jfijFoDwzwBschQIY0FmFQAAAABJRU5ErkJggg=="/>
          <p:cNvSpPr>
            <a:spLocks noChangeAspect="1" noChangeArrowheads="1"/>
          </p:cNvSpPr>
          <p:nvPr/>
        </p:nvSpPr>
        <p:spPr bwMode="auto">
          <a:xfrm>
            <a:off x="1439863" y="15525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sp>
        <p:nvSpPr>
          <p:cNvPr id="4" name="AutoShape 2" descr="data:image/png;base64,iVBORw0KGgoAAAANSUhEUgAAADkAAAAqCAYAAAAJWvOwAAAKN2lDQ1BzUkdCIElFQzYxOTY2LTIuMQAAeJydlndUU9kWh8+9N71QkhCKlNBraFICSA29SJEuKjEJEErAkAAiNkRUcERRkaYIMijggKNDkbEiioUBUbHrBBlE1HFwFBuWSWStGd+8ee/Nm98f935rn73P3Wfvfda6AJD8gwXCTFgJgAyhWBTh58WIjYtnYAcBDPAAA2wA4HCzs0IW+EYCmQJ82IxsmRP4F726DiD5+yrTP4zBAP+flLlZIjEAUJiM5/L42VwZF8k4PVecJbdPyZi2NE3OMErOIlmCMlaTc/IsW3z2mWUPOfMyhDwZy3PO4mXw5Nwn4405Er6MkWAZF+cI+LkyviZjg3RJhkDGb+SxGXxONgAoktwu5nNTZGwtY5IoMoIt43kA4EjJX/DSL1jMzxPLD8XOzFouEiSniBkmXFOGjZMTi+HPz03ni8XMMA43jSPiMdiZGVkc4XIAZs/8WRR5bRmyIjvYODk4MG0tbb4o1H9d/JuS93aWXoR/7hlEH/jD9ld+mQ0AsKZltdn6h21pFQBd6wFQu/2HzWAvAIqyvnUOfXEeunxeUsTiLGcrq9zcXEsBn2spL+jv+p8Of0NffM9Svt3v5WF485M4knQxQ143bmZ6pkTEyM7icPkM5p+H+B8H/nUeFhH8JL6IL5RFRMumTCBMlrVbyBOIBZlChkD4n5r4D8P+pNm5lona+BHQllgCpSEaQH4eACgqESAJe2Qr0O99C8ZHA/nNi9GZmJ37z4L+fVe4TP7IFiR/jmNHRDK4ElHO7Jr8WgI0IABFQAPqQBvoAxPABLbAEbgAD+ADAkEoiARxYDHgghSQAUQgFxSAtaAYlIKtYCeoBnWgETSDNnAYdIFj4DQ4By6By2AE3AFSMA6egCnwCsxAEISFyBAVUod0IEPIHLKFWJAb5AMFQxFQHJQIJUNCSAIVQOugUqgcqobqoWboW+godBq6AA1Dt6BRaBL6FXoHIzAJpsFasBFsBbNgTzgIjoQXwcnwMjgfLoK3wJVwA3wQ7oRPw5fgEVgKP4GnEYAQETqiizARFsJGQpF4JAkRIauQEqQCaUDakB6kH7mKSJGnyFsUBkVFMVBMlAvKHxWF4qKWoVahNqOqUQdQnag+1FXUKGoK9RFNRmuizdHO6AB0LDoZnYsuRlegm9Ad6LPoEfQ4+hUGg6FjjDGOGH9MHCYVswKzGbMb0445hRnGjGGmsVisOtYc64oNxXKwYmwxtgp7EHsSewU7jn2DI+J0cLY4X1w8TogrxFXgWnAncFdwE7gZvBLeEO+MD8Xz8MvxZfhGfA9+CD+OnyEoE4wJroRIQiphLaGS0EY4S7hLeEEkEvWITsRwooC4hlhJPEQ8TxwlviVRSGYkNimBJCFtIe0nnSLdIr0gk8lGZA9yPFlM3kJuJp8h3ye/UaAqWCoEKPAUVivUKHQqXFF4pohXNFT0VFysmK9YoXhEcUjxqRJeyUiJrcRRWqVUo3RU6YbStDJV2UY5VDlDebNyi/IF5UcULMWI4kPhUYoo+yhnKGNUhKpPZVO51HXURupZ6jgNQzOmBdBSaaW0b2iDtCkVioqdSrRKnkqNynEVKR2hG9ED6On0Mvph+nX6O1UtVU9Vvuom1TbVK6qv1eaoeajx1UrU2tVG1N6pM9R91NPUt6l3qd/TQGmYaYRr5Grs0Tir8XQObY7LHO6ckjmH59zWhDXNNCM0V2ju0xzQnNbS1vLTytKq0jqj9VSbru2hnaq9Q/uE9qQOVcdNR6CzQ+ekzmOGCsOTkc6oZPQxpnQ1df11Jbr1uoO6M3rGelF6hXrtevf0Cfos/ST9Hfq9+lMGOgYhBgUGrQa3DfGGLMMUw12G/YavjYyNYow2GHUZPTJWMw4wzjduNb5rQjZxN1lm0mByzRRjyjJNM91tetkMNrM3SzGrMRsyh80dzAXmu82HLdAWThZCiwaLG0wS05OZw2xljlrSLYMtCy27LJ9ZGVjFW22z6rf6aG1vnW7daH3HhmITaFNo02Pzq62ZLde2xvbaXPJc37mr53bPfW5nbse322N3055qH2K/wb7X/oODo4PIoc1h0tHAMdGx1vEGi8YKY21mnXdCO3k5rXY65vTW2cFZ7HzY+RcXpkuaS4vLo3nG8/jzGueNueq5clzrXaVuDLdEt71uUnddd457g/sDD30PnkeTx4SnqWeq50HPZ17WXiKvDq/XbGf2SvYpb8Tbz7vEe9CH4hPlU+1z31fPN9m31XfKz95vhd8pf7R/kP82/xsBWgHcgOaAqUDHwJWBfUGkoAVB1UEPgs2CRcE9IXBIYMj2kLvzDecL53eFgtCA0O2h98KMw5aFfR+OCQ8Lrwl/GGETURDRv4C6YMmClgWvIr0iyyLvRJlESaJ6oxWjE6Kbo1/HeMeUx0hjrWJXxl6K04gTxHXHY+Oj45vipxf6LNy5cDzBPqE44foi40V5iy4s1licvvj4EsUlnCVHEtGJMYktie85oZwGzvTSgKW1S6e4bO4u7hOeB28Hb5Lvyi/nTyS5JpUnPUp2Td6ePJninlKR8lTAFlQLnqf6p9alvk4LTduf9ik9Jr09A5eRmHFUSBGmCfsytTPzMoezzLOKs6TLnJftXDYlChI1ZUPZi7K7xTTZz9SAxESyXjKa45ZTk/MmNzr3SJ5ynjBvYLnZ8k3LJ/J9879egVrBXdFboFuwtmB0pefK+lXQqqWrelfrry5aPb7Gb82BtYS1aWt/KLQuLC98uS5mXU+RVtGaorH1futbixWKRcU3NrhsqNuI2ijYOLhp7qaqTR9LeCUXS61LK0rfb+ZuvviVzVeVX33akrRlsMyhbM9WzFbh1uvb3LcdKFcuzy8f2x6yvXMHY0fJjpc7l+y8UGFXUbeLsEuyS1oZXNldZVC1tep9dUr1SI1XTXutZu2m2te7ebuv7PHY01anVVda926vYO/Ner/6zgajhop9mH05+x42Rjf2f836urlJo6m06cN+4X7pgYgDfc2Ozc0tmi1lrXCrpHXyYMLBy994f9Pdxmyrb6e3lx4ChySHHn+b+O31w0GHe4+wjrR9Z/hdbQe1o6QT6lzeOdWV0iXtjusePhp4tLfHpafje8vv9x/TPVZzXOV42QnCiaITn07mn5w+lXXq6enk02O9S3rvnIk9c60vvG/wbNDZ8+d8z53p9+w/ed71/LELzheOXmRd7LrkcKlzwH6g4wf7HzoGHQY7hxyHui87Xe4Znjd84or7ldNXva+euxZw7dLI/JHh61HXb95IuCG9ybv56Fb6ree3c27P3FlzF3235J7SvYr7mvcbfjT9sV3qID0+6j068GDBgztj3LEnP2X/9H686CH5YcWEzkTzI9tHxyZ9Jy8/Xvh4/EnWk5mnxT8r/1z7zOTZd794/DIwFTs1/lz0/NOvm1+ov9j/0u5l73TY9P1XGa9mXpe8UX9z4C3rbf+7mHcTM7nvse8rP5h+6PkY9PHup4xPn34D94Tz+49wZioAAAAJcEhZcwAALiMAAC4jAXilP3YAAAPASURBVHic5ZlLaBQxGMdT3aWLFhH1Ul8IBR+goF6VugdFERSFilgpiAe1UsFqtS+hrW09VIVSH7WKgnpRasGiIngoqCcFTx4qWNCD4GHrk4J9aNf/ZzKazSaz05ndNd3+4U9m82Uy+c0jO/MlFI/HWa4rpFaET/WvQTHXZZ9pwkGUqo/YWMuKFwGP8VdJkNAZeEu6DuBT4zjZhwB6LR2d6SBtEF3lLoBGAHohaGe2QpLy4A4BejZIRzZDOmoD6EyANvrtwAT5Gn4k/S6AK8T2e/iO0r6a8TP/CVafo8PwLHgMPq/EyuAF8De4U9Qtgvcq7RoAmg/QWhOIm0yQr+QOcYBC9g9yQD0Y4icZh4xpYqWMQ45qYsWMQ35RjtePokUZUw2BojyOthP637PydgVEK4BGsNnG+MlzVAlHEKtAm3Gv/VkJSQLEOcAMY7ODJYKWw/mIHUCbX176shaSBIiL4opeYYkvD/sZB92HNj9T9WM1JIleCAToDXi6FKLJiUBL0WbMrQ/rIUmAuCVAb8NhKVTCOOgutBkx7W+CLMGOUem3fAbXI/ZOae/cSkWa2HxRztDECkW5UBPTiZ7BsFK3De7F/jsB+kO3kwmyQFinCLzEEAu7xPJcYiGXmBdthu8BdLtuMpoUt6tHbYWPsuQXjpyCJNXhal7C1RyWK02Q9Np2JPNjCqxVcJ/0ew5Mb1FP5EYmSPpwbs7MuNKqeZq6IrXCBLlMeDLqu1qRa8/kKEu8ff8o1yAbMOl8VCt1kIPwh8yPJ22iV7q3cCcA7+saJEGiYVmmR5Vt5drtqtXUhMQbQxOKtf9hLOnSVTxyD+QK3ZUcgr9mZzwZUdInl27iCZTjtFFT85n0Kjy7Jxj/vDHpKSWE0a4e2ysZ/x97ZuiL0o/r4Ha06ZXqG1FsYPxNhtZGvHxYJynIlVwKR13iMVFSm43wY1gLyfhJoHbdTgUAj6FoYDwbsMcvICkIJOVAnYRwnfhNyaZqUWfMuaQSAHejoLmBksgHAdidYhdX+YbEgWkWHhKDcnIrw6gfDDIgkVu6yXjeqAr9XQ/SH8m2iYdu21aYlgOeAzApleFHtkGWS9uUFSw2TVYTkW2QpC7GZ1NKv9BC7Gq3nKoX2QbZw/hS32zGM+TL4Rq4KUintkH2idWqz7iCp1G2w7XYvov6N347zSZkMwZbqdT1YPDqOqSjy4w/o5Rrots2OtF1SUfZhFwsLOulqTEt4gCsCpv0RUFpRlrJ8vV3khZIDIhe3eoNsU0e9t9hqH/IEtcmfek3mCIjsab/SpQAAAAASUVORK5CYII="/>
          <p:cNvSpPr>
            <a:spLocks noChangeAspect="1" noChangeArrowheads="1"/>
          </p:cNvSpPr>
          <p:nvPr/>
        </p:nvSpPr>
        <p:spPr bwMode="auto">
          <a:xfrm>
            <a:off x="1439863" y="15525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sp>
        <p:nvSpPr>
          <p:cNvPr id="13" name="pole tekstowe 12"/>
          <p:cNvSpPr txBox="1"/>
          <p:nvPr/>
        </p:nvSpPr>
        <p:spPr>
          <a:xfrm>
            <a:off x="179512" y="4705102"/>
            <a:ext cx="6192688" cy="435825"/>
          </a:xfrm>
          <a:prstGeom prst="rect">
            <a:avLst/>
          </a:prstGeom>
          <a:noFill/>
        </p:spPr>
        <p:txBody>
          <a:bodyPr wrap="square" rtlCol="0">
            <a:spAutoFit/>
          </a:bodyPr>
          <a:lstStyle/>
          <a:p>
            <a:r>
              <a:rPr lang="pl-PL" dirty="0" smtClean="0">
                <a:solidFill>
                  <a:srgbClr val="800000"/>
                </a:solidFill>
              </a:rPr>
              <a:t>ɤ</a:t>
            </a:r>
            <a:r>
              <a:rPr lang="pl-PL" baseline="0" dirty="0" smtClean="0">
                <a:solidFill>
                  <a:srgbClr val="800000"/>
                </a:solidFill>
                <a:cs typeface="Arial" panose="020B0604020202020204" pitchFamily="34" charset="0"/>
              </a:rPr>
              <a:t>           </a:t>
            </a:r>
            <a:r>
              <a:rPr lang="pl-PL" sz="1400" baseline="0" dirty="0">
                <a:solidFill>
                  <a:srgbClr val="800000"/>
                </a:solidFill>
                <a:cs typeface="Arial" panose="020B0604020202020204" pitchFamily="34" charset="0"/>
              </a:rPr>
              <a:t>≈ </a:t>
            </a:r>
            <a:r>
              <a:rPr lang="pl-PL" sz="1400" baseline="0" dirty="0" smtClean="0">
                <a:solidFill>
                  <a:srgbClr val="800000"/>
                </a:solidFill>
                <a:cs typeface="Arial" panose="020B0604020202020204" pitchFamily="34" charset="0"/>
              </a:rPr>
              <a:t>24º</a:t>
            </a:r>
            <a:r>
              <a:rPr lang="pl-PL" baseline="0" dirty="0" smtClean="0">
                <a:solidFill>
                  <a:srgbClr val="800000"/>
                </a:solidFill>
                <a:cs typeface="Arial" panose="020B0604020202020204" pitchFamily="34" charset="0"/>
              </a:rPr>
              <a:t>             </a:t>
            </a:r>
            <a:r>
              <a:rPr lang="pl-PL" sz="1400" baseline="0" dirty="0" smtClean="0">
                <a:solidFill>
                  <a:srgbClr val="800000"/>
                </a:solidFill>
                <a:cs typeface="Arial" panose="020B0604020202020204" pitchFamily="34" charset="0"/>
              </a:rPr>
              <a:t> </a:t>
            </a:r>
            <a:r>
              <a:rPr lang="pl-PL" sz="1400" baseline="0" dirty="0">
                <a:solidFill>
                  <a:srgbClr val="800000"/>
                </a:solidFill>
                <a:cs typeface="Arial" panose="020B0604020202020204" pitchFamily="34" charset="0"/>
              </a:rPr>
              <a:t>≈ </a:t>
            </a:r>
            <a:r>
              <a:rPr lang="pl-PL" sz="1400" baseline="0" dirty="0" smtClean="0">
                <a:solidFill>
                  <a:srgbClr val="800000"/>
                </a:solidFill>
                <a:cs typeface="Arial" panose="020B0604020202020204" pitchFamily="34" charset="0"/>
              </a:rPr>
              <a:t>22º</a:t>
            </a:r>
            <a:r>
              <a:rPr lang="pl-PL" baseline="0" dirty="0" smtClean="0">
                <a:solidFill>
                  <a:srgbClr val="800000"/>
                </a:solidFill>
                <a:cs typeface="Arial" panose="020B0604020202020204" pitchFamily="34" charset="0"/>
              </a:rPr>
              <a:t>             </a:t>
            </a:r>
            <a:r>
              <a:rPr lang="pl-PL" sz="1400" baseline="0" dirty="0" smtClean="0">
                <a:solidFill>
                  <a:srgbClr val="800000"/>
                </a:solidFill>
                <a:cs typeface="Arial" panose="020B0604020202020204" pitchFamily="34" charset="0"/>
              </a:rPr>
              <a:t>≈ 30º</a:t>
            </a:r>
            <a:endParaRPr lang="pl-PL" sz="1400" baseline="0" dirty="0">
              <a:solidFill>
                <a:srgbClr val="800000"/>
              </a:solidFill>
            </a:endParaRPr>
          </a:p>
        </p:txBody>
      </p:sp>
    </p:spTree>
    <p:extLst>
      <p:ext uri="{BB962C8B-B14F-4D97-AF65-F5344CB8AC3E}">
        <p14:creationId xmlns:p14="http://schemas.microsoft.com/office/powerpoint/2010/main" val="39492256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1639" y="2996952"/>
            <a:ext cx="4751387"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921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850" y="588645"/>
            <a:ext cx="4464050" cy="172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9220"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24750" y="5876925"/>
            <a:ext cx="792163"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Text Box 14"/>
          <p:cNvSpPr txBox="1">
            <a:spLocks noChangeArrowheads="1"/>
          </p:cNvSpPr>
          <p:nvPr/>
        </p:nvSpPr>
        <p:spPr bwMode="auto">
          <a:xfrm>
            <a:off x="179512" y="2276475"/>
            <a:ext cx="4824537" cy="349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spcBef>
                <a:spcPct val="50000"/>
              </a:spcBef>
            </a:pPr>
            <a:r>
              <a:rPr lang="pl-PL" sz="1800" b="0" baseline="0" dirty="0">
                <a:solidFill>
                  <a:schemeClr val="tx1"/>
                </a:solidFill>
                <a:cs typeface="Arial" panose="020B0604020202020204" pitchFamily="34" charset="0"/>
              </a:rPr>
              <a:t>       </a:t>
            </a:r>
            <a:r>
              <a:rPr lang="pl-PL" sz="1800" b="0" baseline="0" dirty="0">
                <a:solidFill>
                  <a:srgbClr val="7030A0"/>
                </a:solidFill>
                <a:cs typeface="Arial" panose="020B0604020202020204" pitchFamily="34" charset="0"/>
              </a:rPr>
              <a:t> </a:t>
            </a:r>
            <a:r>
              <a:rPr lang="el-GR" sz="1200" baseline="0" dirty="0">
                <a:solidFill>
                  <a:srgbClr val="7030A0"/>
                </a:solidFill>
                <a:cs typeface="Arial" panose="020B0604020202020204" pitchFamily="34" charset="0"/>
              </a:rPr>
              <a:t>β</a:t>
            </a:r>
            <a:r>
              <a:rPr lang="pl-PL" sz="1200" baseline="0" dirty="0">
                <a:solidFill>
                  <a:srgbClr val="7030A0"/>
                </a:solidFill>
                <a:cs typeface="Arial" panose="020B0604020202020204" pitchFamily="34" charset="0"/>
              </a:rPr>
              <a:t>             ≈ 0.28                           ≈ 0.26                    ≈ 0.21</a:t>
            </a:r>
            <a:r>
              <a:rPr lang="pl-PL" sz="1600" i="1" baseline="0" dirty="0">
                <a:solidFill>
                  <a:srgbClr val="7030A0"/>
                </a:solidFill>
              </a:rPr>
              <a:t>      </a:t>
            </a:r>
            <a:r>
              <a:rPr lang="pl-PL" sz="1600" i="1" baseline="0" dirty="0">
                <a:solidFill>
                  <a:schemeClr val="tx1"/>
                </a:solidFill>
              </a:rPr>
              <a:t>     </a:t>
            </a:r>
          </a:p>
        </p:txBody>
      </p:sp>
      <p:sp>
        <p:nvSpPr>
          <p:cNvPr id="3" name="AutoShape 1" descr="data:image/png;base64,iVBORw0KGgoAAAANSUhEUgAAADkAAAAqCAYAAAAJWvOwAAAACXBIWXMAAC4jAAAuIwF4pT92AAAKTWlDQ1BQaG90b3Nob3AgSUNDIHByb2ZpbGUAAHjanVN3WJP3Fj7f92UPVkLY8LGXbIEAIiOsCMgQWaIQkgBhhBASQMWFiApWFBURnEhVxILVCkidiOKgKLhnQYqIWotVXDjuH9yntX167+3t+9f7vOec5/zOec8PgBESJpHmomoAOVKFPDrYH49PSMTJvYACFUjgBCAQ5svCZwXFAADwA3l4fnSwP/wBr28AAgBw1S4kEsfh/4O6UCZXACCRAOAiEucLAZBSAMguVMgUAMgYALBTs2QKAJQAAGx5fEIiAKoNAOz0ST4FANipk9wXANiiHKkIAI0BAJkoRyQCQLsAYFWBUiwCwMIAoKxAIi4EwK4BgFm2MkcCgL0FAHaOWJAPQGAAgJlCLMwAIDgCAEMeE80DIEwDoDDSv+CpX3CFuEgBAMDLlc2XS9IzFLiV0Bp38vDg4iHiwmyxQmEXKRBmCeQinJebIxNI5wNMzgwAABr50cH+OD+Q5+bk4eZm52zv9MWi/mvwbyI+IfHf/ryMAgQAEE7P79pf5eXWA3DHAbB1v2upWwDaVgBo3/ldM9sJoFoK0Hr5i3k4/EAenqFQyDwdHAoLC+0lYqG9MOOLPv8z4W/gi372/EAe/tt68ABxmkCZrcCjg/1xYW52rlKO58sEQjFu9+cj/seFf/2OKdHiNLFcLBWK8ViJuFAiTcd5uVKRRCHJleIS6X8y8R+W/QmTdw0ArIZPwE62B7XLbMB+7gECiw5Y0nYAQH7zLYwaC5EAEGc0Mnn3AACTv/mPQCsBAM2XpOMAALzoGFyolBdMxggAAESggSqwQQcMwRSswA6cwR28wBcCYQZEQAwkwDwQQgbkgBwKoRiWQRlUwDrYBLWwAxqgEZrhELTBMTgN5+ASXIHrcBcGYBiewhi8hgkEQcgIE2EhOogRYo7YIs4IF5mOBCJhSDSSgKQg6YgUUSLFyHKkAqlCapFdSCPyLXIUOY1cQPqQ28ggMor8irxHMZSBslED1AJ1QLmoHxqKxqBz0XQ0D12AlqJr0Rq0Hj2AtqKn0UvodXQAfYqOY4DRMQ5mjNlhXIyHRWCJWBomxxZj5Vg1Vo81Yx1YN3YVG8CeYe8IJAKLgBPsCF6EEMJsgpCQR1hMWEOoJewjtBK6CFcJg4Qxwicik6hPtCV6EvnEeGI6sZBYRqwm7iEeIZ4lXicOE1+TSCQOyZLkTgohJZAySQtJa0jbSC2kU6Q+0hBpnEwm65Btyd7kCLKArCCXkbeQD5BPkvvJw+S3FDrFiOJMCaIkUqSUEko1ZT/lBKWfMkKZoKpRzame1AiqiDqfWkltoHZQL1OHqRM0dZolzZsWQ8ukLaPV0JppZ2n3aC/pdLoJ3YMeRZfQl9Jr6Afp5+mD9HcMDYYNg8dIYigZaxl7GacYtxkvmUymBdOXmchUMNcyG5lnmA+Yb1VYKvYqfBWRyhKVOpVWlX6V56pUVXNVP9V5qgtUq1UPq15WfaZGVbNQ46kJ1Bar1akdVbupNq7OUndSj1DPUV+jvl/9gvpjDbKGhUaghkijVGO3xhmNIRbGMmXxWELWclYD6yxrmE1iW7L57Ex2Bfsbdi97TFNDc6pmrGaRZp3mcc0BDsax4PA52ZxKziHODc57LQMtPy2x1mqtZq1+rTfaetq+2mLtcu0W7eva73VwnUCdLJ31Om0693UJuja6UbqFutt1z+o+02PreekJ9cr1Dund0Uf1bfSj9Rfq79bv0R83MDQINpAZbDE4Y/DMkGPoa5hpuNHwhOGoEctoupHEaKPRSaMnuCbuh2fjNXgXPmasbxxirDTeZdxrPGFiaTLbpMSkxeS+Kc2Ua5pmutG003TMzMgs3KzYrMnsjjnVnGueYb7ZvNv8jYWlRZzFSos2i8eW2pZ8ywWWTZb3rJhWPlZ5VvVW16xJ1lzrLOtt1ldsUBtXmwybOpvLtqitm63Edptt3xTiFI8p0in1U27aMez87ArsmuwG7Tn2YfYl9m32zx3MHBId1jt0O3xydHXMdmxwvOuk4TTDqcSpw+lXZxtnoXOd8zUXpkuQyxKXdpcXU22niqdun3rLleUa7rrStdP1o5u7m9yt2W3U3cw9xX2r+00umxvJXcM970H08PdY4nHM452nm6fC85DnL152Xlle+70eT7OcJp7WMG3I28Rb4L3Le2A6Pj1l+s7pAz7GPgKfep+Hvqa+It89viN+1n6Zfgf8nvs7+sv9j/i/4XnyFvFOBWABwQHlAb2BGoGzA2sDHwSZBKUHNQWNBbsGLww+FUIMCQ1ZH3KTb8AX8hv5YzPcZyya0RXKCJ0VWhv6MMwmTB7WEY6GzwjfEH5vpvlM6cy2CIjgR2yIuB9pGZkX+X0UKSoyqi7qUbRTdHF09yzWrORZ+2e9jvGPqYy5O9tqtnJ2Z6xqbFJsY+ybuIC4qriBeIf4RfGXEnQTJAntieTE2MQ9ieNzAudsmjOc5JpUlnRjruXcorkX5unOy553PFk1WZB8OIWYEpeyP+WDIEJQLxhP5aduTR0T8oSbhU9FvqKNolGxt7hKPJLmnVaV9jjdO31D+miGT0Z1xjMJT1IreZEZkrkj801WRNberM/ZcdktOZSclJyjUg1plrQr1zC3KLdPZisrkw3keeZtyhuTh8r35CP5c/PbFWyFTNGjtFKuUA4WTC+oK3hbGFt4uEi9SFrUM99m/ur5IwuCFny9kLBQuLCz2Lh4WfHgIr9FuxYji1MXdy4xXVK6ZHhp8NJ9y2jLspb9UOJYUlXyannc8o5Sg9KlpUMrglc0lamUycturvRauWMVYZVkVe9ql9VbVn8qF5VfrHCsqK74sEa45uJXTl/VfPV5bdra3kq3yu3rSOuk626s91m/r0q9akHV0IbwDa0b8Y3lG19tSt50oXpq9Y7NtM3KzQM1YTXtW8y2rNvyoTaj9nqdf13LVv2tq7e+2Sba1r/dd3vzDoMdFTve75TsvLUreFdrvUV99W7S7oLdjxpiG7q/5n7duEd3T8Wej3ulewf2Re/ranRvbNyvv7+yCW1SNo0eSDpw5ZuAb9qb7Zp3tXBaKg7CQeXBJ9+mfHvjUOihzsPcw83fmX+39QjrSHkr0jq/dawto22gPaG97+iMo50dXh1Hvrf/fu8x42N1xzWPV56gnSg98fnkgpPjp2Snnp1OPz3Umdx590z8mWtdUV29Z0PPnj8XdO5Mt1/3yfPe549d8Lxw9CL3Ytslt0utPa49R35w/eFIr1tv62X3y+1XPK509E3rO9Hv03/6asDVc9f41y5dn3m978bsG7duJt0cuCW69fh29u0XdwruTNxdeo94r/y+2v3qB/oP6n+0/rFlwG3g+GDAYM/DWQ/vDgmHnv6U/9OH4dJHzEfVI0YjjY+dHx8bDRq98mTOk+GnsqcTz8p+Vv9563Or59/94vtLz1j82PAL+YvPv655qfNy76uprzrHI8cfvM55PfGm/K3O233vuO+638e9H5ko/ED+UPPR+mPHp9BP9z7nfP78L/eE8/sl0p8zAAAAIGNIUk0AAHolAACAgwAA+f8AAIDpAAB1MAAA6mAAADqYAAAXb5JfxUYAAARzSURBVHja5Np5iFVlGMfxz9wZ18rJFiVbNCq1whai1TYjiRKLKMmsKAha/KMFioIC8Y/WP1KK0srwj5CwxcKgMiFIlEBaMSuHIMcssdzS0Vxm7u2P81w8HWbyLnPvzKUHDvfe95zznvN93+f9vc/7vLelUCiAsdfMHoahSArKs7+xEzkMq7COpm7K9mOPCq1t2SzQkip7BbdVWN88zMTJ+Fnv2We4BVuqqSQNuStaLV9mHQXsVhu7CkswDZt7A3IJ1ofrlWvfqZ1dlgL9vVrI5XH0R7sE74frrq8GMm2tOBKdJdazGztCPPJYi33xuwnHY2Rcuz5cb0DUPwInohnt2BpDYDSOST3jAryLGWjrDcjpuLVE183jQ8yP+jrCtX4LwGbMxgNx/XN4HYeHBtyNpzEcL2ARDmAqnseo1LPOw9shkGurhZyIK8porG0BKV5wa8AWLT0N7EQX/orfHakppyPuFbB7MSd6umhn4y3cUaoW9AS5rIy5rpAZy03hikXLRW/29MzmzPeW1DB5LxptbkxPRZsQjXAnvqoUclEc/cGWBvQcjE2Vn4k3w92/qASyv9lHqR49I1V+OhbiHqyoBvJyXJtxway7rsIHKSHalhGmtIB1ZO7PjsmeFH15iOFcTEqVj8MC3BcRUkWQk/D4Ia45LiDzOAIPxZRSHKMXp66diqNi/OVD5AbHuSmhsl09NOZ+/BqfA1PnTsNrEVp+WglkW7jC0B5CvgK+ju9dGIRZGeFKv9AM3ByClI9zRS+ZhhsPMV11ZsSqaKfgVdybBS0F8hN8GS/Vk+LuyPwe8h/1DcxAl3quFBsTPXpDenopBXJ7HI1ioyPweLSoDeWq68iII4dkXHcdvkmtCT+OyT5XB6h9MSbPT7nx9HDd1ZVAjsczODYzThYEZDGseww/Vel6pdpu3IWzQjfE57hKIYeE3w/KlB8dn53xgKWhgE11gMzHgmJwpnx4pcHASpzbzX1bUkqbi4boa9tUKWQHfmwA8fkldKKmYV2hj+AKEf49iTW1gtyDz7sJ3WptTQG4LmLZ72sZoG/Clf3NdxtlFdKvIJsjL1PoY65cZCD21AJyBBarLK3Zm9Ya+aEltYDMh+js7ePezEUwUhN33Yzr/k/C04oLY2ys8e+thJMiR9MaLd5eSkKqP0KOj9XIt7g9FSlNjmXQ5EyE8hJeTrtZI0A2x9gYmlpyXYo3JHnUFdEAY3C9JLG83cHkckNAFlIrk32xgpkZgIvxCDZKMukLI+0xGe80EmR3C9uJki3C+QFYDPqfCLlvj2sbMuLplGz6nIAf8GfmfJsyN3H6I2QhFrW5UNkD6mj1gmxKgR3WTVpkYC1Utd6QLZJd4o04VZIQSy+HrsaDktTnU6r4M0RfQg6W7CeukuwW3y9JSG+PXnw4QHepQYavXpADQjXn4SLcJNmh2hCCdE5c92Jv92I9ggGSvZHi95WSPcVnA3ZClG+I3lyl/H+f9Cnk6pj4Ox3cPe6KSGdKTCejJJm+jfijFoDwzwBschQIY0FmFQAAAABJRU5ErkJggg=="/>
          <p:cNvSpPr>
            <a:spLocks noChangeAspect="1" noChangeArrowheads="1"/>
          </p:cNvSpPr>
          <p:nvPr/>
        </p:nvSpPr>
        <p:spPr bwMode="auto">
          <a:xfrm>
            <a:off x="1439863" y="15525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sp>
        <p:nvSpPr>
          <p:cNvPr id="4" name="AutoShape 2" descr="data:image/png;base64,iVBORw0KGgoAAAANSUhEUgAAADkAAAAqCAYAAAAJWvOwAAAKN2lDQ1BzUkdCIElFQzYxOTY2LTIuMQAAeJydlndUU9kWh8+9N71QkhCKlNBraFICSA29SJEuKjEJEErAkAAiNkRUcERRkaYIMijggKNDkbEiioUBUbHrBBlE1HFwFBuWSWStGd+8ee/Nm98f935rn73P3Wfvfda6AJD8gwXCTFgJgAyhWBTh58WIjYtnYAcBDPAAA2wA4HCzs0IW+EYCmQJ82IxsmRP4F726DiD5+yrTP4zBAP+flLlZIjEAUJiM5/L42VwZF8k4PVecJbdPyZi2NE3OMErOIlmCMlaTc/IsW3z2mWUPOfMyhDwZy3PO4mXw5Nwn4405Er6MkWAZF+cI+LkyviZjg3RJhkDGb+SxGXxONgAoktwu5nNTZGwtY5IoMoIt43kA4EjJX/DSL1jMzxPLD8XOzFouEiSniBkmXFOGjZMTi+HPz03ni8XMMA43jSPiMdiZGVkc4XIAZs/8WRR5bRmyIjvYODk4MG0tbb4o1H9d/JuS93aWXoR/7hlEH/jD9ld+mQ0AsKZltdn6h21pFQBd6wFQu/2HzWAvAIqyvnUOfXEeunxeUsTiLGcrq9zcXEsBn2spL+jv+p8Of0NffM9Svt3v5WF485M4knQxQ143bmZ6pkTEyM7icPkM5p+H+B8H/nUeFhH8JL6IL5RFRMumTCBMlrVbyBOIBZlChkD4n5r4D8P+pNm5lona+BHQllgCpSEaQH4eACgqESAJe2Qr0O99C8ZHA/nNi9GZmJ37z4L+fVe4TP7IFiR/jmNHRDK4ElHO7Jr8WgI0IABFQAPqQBvoAxPABLbAEbgAD+ADAkEoiARxYDHgghSQAUQgFxSAtaAYlIKtYCeoBnWgETSDNnAYdIFj4DQ4By6By2AE3AFSMA6egCnwCsxAEISFyBAVUod0IEPIHLKFWJAb5AMFQxFQHJQIJUNCSAIVQOugUqgcqobqoWboW+godBq6AA1Dt6BRaBL6FXoHIzAJpsFasBFsBbNgTzgIjoQXwcnwMjgfLoK3wJVwA3wQ7oRPw5fgEVgKP4GnEYAQETqiizARFsJGQpF4JAkRIauQEqQCaUDakB6kH7mKSJGnyFsUBkVFMVBMlAvKHxWF4qKWoVahNqOqUQdQnag+1FXUKGoK9RFNRmuizdHO6AB0LDoZnYsuRlegm9Ad6LPoEfQ4+hUGg6FjjDGOGH9MHCYVswKzGbMb0445hRnGjGGmsVisOtYc64oNxXKwYmwxtgp7EHsSewU7jn2DI+J0cLY4X1w8TogrxFXgWnAncFdwE7gZvBLeEO+MD8Xz8MvxZfhGfA9+CD+OnyEoE4wJroRIQiphLaGS0EY4S7hLeEEkEvWITsRwooC4hlhJPEQ8TxwlviVRSGYkNimBJCFtIe0nnSLdIr0gk8lGZA9yPFlM3kJuJp8h3ye/UaAqWCoEKPAUVivUKHQqXFF4pohXNFT0VFysmK9YoXhEcUjxqRJeyUiJrcRRWqVUo3RU6YbStDJV2UY5VDlDebNyi/IF5UcULMWI4kPhUYoo+yhnKGNUhKpPZVO51HXURupZ6jgNQzOmBdBSaaW0b2iDtCkVioqdSrRKnkqNynEVKR2hG9ED6On0Mvph+nX6O1UtVU9Vvuom1TbVK6qv1eaoeajx1UrU2tVG1N6pM9R91NPUt6l3qd/TQGmYaYRr5Grs0Tir8XQObY7LHO6ckjmH59zWhDXNNCM0V2ju0xzQnNbS1vLTytKq0jqj9VSbru2hnaq9Q/uE9qQOVcdNR6CzQ+ekzmOGCsOTkc6oZPQxpnQ1df11Jbr1uoO6M3rGelF6hXrtevf0Cfos/ST9Hfq9+lMGOgYhBgUGrQa3DfGGLMMUw12G/YavjYyNYow2GHUZPTJWMw4wzjduNb5rQjZxN1lm0mByzRRjyjJNM91tetkMNrM3SzGrMRsyh80dzAXmu82HLdAWThZCiwaLG0wS05OZw2xljlrSLYMtCy27LJ9ZGVjFW22z6rf6aG1vnW7daH3HhmITaFNo02Pzq62ZLde2xvbaXPJc37mr53bPfW5nbse322N3055qH2K/wb7X/oODo4PIoc1h0tHAMdGx1vEGi8YKY21mnXdCO3k5rXY65vTW2cFZ7HzY+RcXpkuaS4vLo3nG8/jzGueNueq5clzrXaVuDLdEt71uUnddd457g/sDD30PnkeTx4SnqWeq50HPZ17WXiKvDq/XbGf2SvYpb8Tbz7vEe9CH4hPlU+1z31fPN9m31XfKz95vhd8pf7R/kP82/xsBWgHcgOaAqUDHwJWBfUGkoAVB1UEPgs2CRcE9IXBIYMj2kLvzDecL53eFgtCA0O2h98KMw5aFfR+OCQ8Lrwl/GGETURDRv4C6YMmClgWvIr0iyyLvRJlESaJ6oxWjE6Kbo1/HeMeUx0hjrWJXxl6K04gTxHXHY+Oj45vipxf6LNy5cDzBPqE44foi40V5iy4s1licvvj4EsUlnCVHEtGJMYktie85oZwGzvTSgKW1S6e4bO4u7hOeB28Hb5Lvyi/nTyS5JpUnPUp2Td6ePJninlKR8lTAFlQLnqf6p9alvk4LTduf9ik9Jr09A5eRmHFUSBGmCfsytTPzMoezzLOKs6TLnJftXDYlChI1ZUPZi7K7xTTZz9SAxESyXjKa45ZTk/MmNzr3SJ5ynjBvYLnZ8k3LJ/J9879egVrBXdFboFuwtmB0pefK+lXQqqWrelfrry5aPb7Gb82BtYS1aWt/KLQuLC98uS5mXU+RVtGaorH1futbixWKRcU3NrhsqNuI2ijYOLhp7qaqTR9LeCUXS61LK0rfb+ZuvviVzVeVX33akrRlsMyhbM9WzFbh1uvb3LcdKFcuzy8f2x6yvXMHY0fJjpc7l+y8UGFXUbeLsEuyS1oZXNldZVC1tep9dUr1SI1XTXutZu2m2te7ebuv7PHY01anVVda926vYO/Ner/6zgajhop9mH05+x42Rjf2f836urlJo6m06cN+4X7pgYgDfc2Ozc0tmi1lrXCrpHXyYMLBy994f9Pdxmyrb6e3lx4ChySHHn+b+O31w0GHe4+wjrR9Z/hdbQe1o6QT6lzeOdWV0iXtjusePhp4tLfHpafje8vv9x/TPVZzXOV42QnCiaITn07mn5w+lXXq6enk02O9S3rvnIk9c60vvG/wbNDZ8+d8z53p9+w/ed71/LELzheOXmRd7LrkcKlzwH6g4wf7HzoGHQY7hxyHui87Xe4Znjd84or7ldNXva+euxZw7dLI/JHh61HXb95IuCG9ybv56Fb6ree3c27P3FlzF3235J7SvYr7mvcbfjT9sV3qID0+6j068GDBgztj3LEnP2X/9H686CH5YcWEzkTzI9tHxyZ9Jy8/Xvh4/EnWk5mnxT8r/1z7zOTZd794/DIwFTs1/lz0/NOvm1+ov9j/0u5l73TY9P1XGa9mXpe8UX9z4C3rbf+7mHcTM7nvse8rP5h+6PkY9PHup4xPn34D94Tz+49wZioAAAAJcEhZcwAALiMAAC4jAXilP3YAAAPASURBVHic5ZlLaBQxGMdT3aWLFhH1Ul8IBR+goF6VugdFERSFilgpiAe1UsFqtS+hrW09VIVSH7WKgnpRasGiIngoqCcFTx4qWNCD4GHrk4J9aNf/ZzKazSaz05ndNd3+4U9m82Uy+c0jO/MlFI/HWa4rpFaET/WvQTHXZZ9pwkGUqo/YWMuKFwGP8VdJkNAZeEu6DuBT4zjZhwB6LR2d6SBtEF3lLoBGAHohaGe2QpLy4A4BejZIRzZDOmoD6EyANvrtwAT5Gn4k/S6AK8T2e/iO0r6a8TP/CVafo8PwLHgMPq/EyuAF8De4U9Qtgvcq7RoAmg/QWhOIm0yQr+QOcYBC9g9yQD0Y4icZh4xpYqWMQ45qYsWMQ35RjtePokUZUw2BojyOthP637PydgVEK4BGsNnG+MlzVAlHEKtAm3Gv/VkJSQLEOcAMY7ODJYKWw/mIHUCbX176shaSBIiL4opeYYkvD/sZB92HNj9T9WM1JIleCAToDXi6FKLJiUBL0WbMrQ/rIUmAuCVAb8NhKVTCOOgutBkx7W+CLMGOUem3fAbXI/ZOae/cSkWa2HxRztDECkW5UBPTiZ7BsFK3De7F/jsB+kO3kwmyQFinCLzEEAu7xPJcYiGXmBdthu8BdLtuMpoUt6tHbYWPsuQXjpyCJNXhal7C1RyWK02Q9Np2JPNjCqxVcJ/0ew5Mb1FP5EYmSPpwbs7MuNKqeZq6IrXCBLlMeDLqu1qRa8/kKEu8ff8o1yAbMOl8VCt1kIPwh8yPJ22iV7q3cCcA7+saJEGiYVmmR5Vt5drtqtXUhMQbQxOKtf9hLOnSVTxyD+QK3ZUcgr9mZzwZUdInl27iCZTjtFFT85n0Kjy7Jxj/vDHpKSWE0a4e2ysZ/x97ZuiL0o/r4Ha06ZXqG1FsYPxNhtZGvHxYJynIlVwKR13iMVFSm43wY1gLyfhJoHbdTgUAj6FoYDwbsMcvICkIJOVAnYRwnfhNyaZqUWfMuaQSAHejoLmBksgHAdidYhdX+YbEgWkWHhKDcnIrw6gfDDIgkVu6yXjeqAr9XQ/SH8m2iYdu21aYlgOeAzApleFHtkGWS9uUFSw2TVYTkW2QpC7GZ1NKv9BC7Gq3nKoX2QbZw/hS32zGM+TL4Rq4KUintkH2idWqz7iCp1G2w7XYvov6N347zSZkMwZbqdT1YPDqOqSjy4w/o5Rrots2OtF1SUfZhFwsLOulqTEt4gCsCpv0RUFpRlrJ8vV3khZIDIhe3eoNsU0e9t9hqH/IEtcmfek3mCIjsab/SpQAAAAASUVORK5CYII="/>
          <p:cNvSpPr>
            <a:spLocks noChangeAspect="1" noChangeArrowheads="1"/>
          </p:cNvSpPr>
          <p:nvPr/>
        </p:nvSpPr>
        <p:spPr bwMode="auto">
          <a:xfrm>
            <a:off x="1439863" y="15525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pic>
        <p:nvPicPr>
          <p:cNvPr id="16"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255569" y="2818024"/>
            <a:ext cx="3624881" cy="10928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pole tekstowe 10"/>
          <p:cNvSpPr txBox="1"/>
          <p:nvPr/>
        </p:nvSpPr>
        <p:spPr>
          <a:xfrm>
            <a:off x="7746840" y="3618209"/>
            <a:ext cx="1140146" cy="292709"/>
          </a:xfrm>
          <a:prstGeom prst="rect">
            <a:avLst/>
          </a:prstGeom>
          <a:noFill/>
        </p:spPr>
        <p:txBody>
          <a:bodyPr wrap="square" rtlCol="0">
            <a:spAutoFit/>
          </a:bodyPr>
          <a:lstStyle/>
          <a:p>
            <a:r>
              <a:rPr lang="pl-PL" sz="1400" b="0" baseline="0" dirty="0" smtClean="0">
                <a:cs typeface="Arial" pitchFamily="34" charset="0"/>
              </a:rPr>
              <a:t>r</a:t>
            </a:r>
            <a:r>
              <a:rPr lang="pl-PL" sz="1400" b="0" baseline="-25000" dirty="0" smtClean="0">
                <a:latin typeface="Century Schoolbook" pitchFamily="18" charset="0"/>
              </a:rPr>
              <a:t>0</a:t>
            </a:r>
            <a:r>
              <a:rPr lang="pl-PL" sz="1400" b="0" baseline="0" dirty="0" smtClean="0">
                <a:latin typeface="Century Schoolbook" pitchFamily="18" charset="0"/>
              </a:rPr>
              <a:t>  = 1.2 fm</a:t>
            </a:r>
            <a:endParaRPr lang="pl-PL" sz="1400" b="0" baseline="0" dirty="0">
              <a:latin typeface="Century Schoolbook" pitchFamily="18" charset="0"/>
            </a:endParaRPr>
          </a:p>
        </p:txBody>
      </p:sp>
      <p:sp>
        <p:nvSpPr>
          <p:cNvPr id="13" name="pole tekstowe 12"/>
          <p:cNvSpPr txBox="1"/>
          <p:nvPr/>
        </p:nvSpPr>
        <p:spPr>
          <a:xfrm>
            <a:off x="179512" y="4705102"/>
            <a:ext cx="8964488" cy="1237326"/>
          </a:xfrm>
          <a:prstGeom prst="rect">
            <a:avLst/>
          </a:prstGeom>
          <a:noFill/>
        </p:spPr>
        <p:txBody>
          <a:bodyPr wrap="square" rtlCol="0">
            <a:spAutoFit/>
          </a:bodyPr>
          <a:lstStyle/>
          <a:p>
            <a:r>
              <a:rPr lang="pl-PL" dirty="0" smtClean="0">
                <a:solidFill>
                  <a:srgbClr val="800000"/>
                </a:solidFill>
              </a:rPr>
              <a:t>ɤ</a:t>
            </a:r>
            <a:r>
              <a:rPr lang="pl-PL" baseline="0" dirty="0" smtClean="0">
                <a:solidFill>
                  <a:srgbClr val="800000"/>
                </a:solidFill>
                <a:cs typeface="Arial" panose="020B0604020202020204" pitchFamily="34" charset="0"/>
              </a:rPr>
              <a:t>           </a:t>
            </a:r>
            <a:r>
              <a:rPr lang="pl-PL" sz="1400" baseline="0" dirty="0">
                <a:solidFill>
                  <a:srgbClr val="800000"/>
                </a:solidFill>
                <a:cs typeface="Arial" panose="020B0604020202020204" pitchFamily="34" charset="0"/>
              </a:rPr>
              <a:t>≈ </a:t>
            </a:r>
            <a:r>
              <a:rPr lang="pl-PL" sz="1400" baseline="0" dirty="0" smtClean="0">
                <a:solidFill>
                  <a:srgbClr val="800000"/>
                </a:solidFill>
                <a:cs typeface="Arial" panose="020B0604020202020204" pitchFamily="34" charset="0"/>
              </a:rPr>
              <a:t>24º</a:t>
            </a:r>
            <a:r>
              <a:rPr lang="pl-PL" baseline="0" dirty="0" smtClean="0">
                <a:solidFill>
                  <a:srgbClr val="800000"/>
                </a:solidFill>
                <a:cs typeface="Arial" panose="020B0604020202020204" pitchFamily="34" charset="0"/>
              </a:rPr>
              <a:t>             </a:t>
            </a:r>
            <a:r>
              <a:rPr lang="pl-PL" sz="1400" baseline="0" dirty="0" smtClean="0">
                <a:solidFill>
                  <a:srgbClr val="800000"/>
                </a:solidFill>
                <a:cs typeface="Arial" panose="020B0604020202020204" pitchFamily="34" charset="0"/>
              </a:rPr>
              <a:t> </a:t>
            </a:r>
            <a:r>
              <a:rPr lang="pl-PL" sz="1400" baseline="0" dirty="0">
                <a:solidFill>
                  <a:srgbClr val="800000"/>
                </a:solidFill>
                <a:cs typeface="Arial" panose="020B0604020202020204" pitchFamily="34" charset="0"/>
              </a:rPr>
              <a:t>≈ </a:t>
            </a:r>
            <a:r>
              <a:rPr lang="pl-PL" sz="1400" baseline="0" dirty="0" smtClean="0">
                <a:solidFill>
                  <a:srgbClr val="800000"/>
                </a:solidFill>
                <a:cs typeface="Arial" panose="020B0604020202020204" pitchFamily="34" charset="0"/>
              </a:rPr>
              <a:t>22º</a:t>
            </a:r>
            <a:r>
              <a:rPr lang="pl-PL" baseline="0" dirty="0" smtClean="0">
                <a:solidFill>
                  <a:srgbClr val="800000"/>
                </a:solidFill>
                <a:cs typeface="Arial" panose="020B0604020202020204" pitchFamily="34" charset="0"/>
              </a:rPr>
              <a:t>             </a:t>
            </a:r>
            <a:r>
              <a:rPr lang="pl-PL" sz="1400" baseline="0" dirty="0" smtClean="0">
                <a:solidFill>
                  <a:srgbClr val="800000"/>
                </a:solidFill>
                <a:cs typeface="Arial" panose="020B0604020202020204" pitchFamily="34" charset="0"/>
              </a:rPr>
              <a:t>≈ 30º</a:t>
            </a:r>
          </a:p>
          <a:p>
            <a:endParaRPr lang="pl-PL" sz="1400" baseline="0" dirty="0">
              <a:solidFill>
                <a:srgbClr val="800000"/>
              </a:solidFill>
              <a:cs typeface="Arial" panose="020B0604020202020204" pitchFamily="34" charset="0"/>
            </a:endParaRPr>
          </a:p>
          <a:p>
            <a:endParaRPr lang="pl-PL" sz="1400" baseline="0" dirty="0" smtClean="0">
              <a:solidFill>
                <a:srgbClr val="800000"/>
              </a:solidFill>
              <a:cs typeface="Arial" panose="020B0604020202020204" pitchFamily="34" charset="0"/>
            </a:endParaRPr>
          </a:p>
          <a:p>
            <a:endParaRPr lang="pl-PL" sz="1400" baseline="0" dirty="0">
              <a:solidFill>
                <a:srgbClr val="800000"/>
              </a:solidFill>
              <a:cs typeface="Arial" panose="020B0604020202020204" pitchFamily="34" charset="0"/>
            </a:endParaRPr>
          </a:p>
          <a:p>
            <a:r>
              <a:rPr lang="pl-PL" sz="1400" b="0" baseline="0" dirty="0" smtClean="0">
                <a:solidFill>
                  <a:schemeClr val="tx1"/>
                </a:solidFill>
                <a:cs typeface="Arial" panose="020B0604020202020204" pitchFamily="34" charset="0"/>
              </a:rPr>
              <a:t>The same </a:t>
            </a:r>
            <a:r>
              <a:rPr lang="pl-PL" sz="1400" b="0" baseline="0" dirty="0" err="1" smtClean="0">
                <a:solidFill>
                  <a:schemeClr val="tx1"/>
                </a:solidFill>
                <a:cs typeface="Arial" panose="020B0604020202020204" pitchFamily="34" charset="0"/>
              </a:rPr>
              <a:t>way</a:t>
            </a:r>
            <a:r>
              <a:rPr lang="pl-PL" sz="1400" b="0" baseline="0" dirty="0" smtClean="0">
                <a:solidFill>
                  <a:schemeClr val="tx1"/>
                </a:solidFill>
                <a:cs typeface="Arial" panose="020B0604020202020204" pitchFamily="34" charset="0"/>
              </a:rPr>
              <a:t> we </a:t>
            </a:r>
            <a:r>
              <a:rPr lang="pl-PL" sz="1400" b="0" baseline="0" dirty="0" err="1" smtClean="0">
                <a:solidFill>
                  <a:schemeClr val="tx1"/>
                </a:solidFill>
                <a:cs typeface="Arial" panose="020B0604020202020204" pitchFamily="34" charset="0"/>
              </a:rPr>
              <a:t>can</a:t>
            </a:r>
            <a:r>
              <a:rPr lang="pl-PL" sz="1400" b="0" baseline="0" dirty="0" smtClean="0">
                <a:solidFill>
                  <a:schemeClr val="tx1"/>
                </a:solidFill>
                <a:cs typeface="Arial" panose="020B0604020202020204" pitchFamily="34" charset="0"/>
              </a:rPr>
              <a:t> </a:t>
            </a:r>
            <a:r>
              <a:rPr lang="pl-PL" sz="1400" b="0" baseline="0" dirty="0" err="1" smtClean="0">
                <a:solidFill>
                  <a:schemeClr val="tx1"/>
                </a:solidFill>
                <a:cs typeface="Arial" panose="020B0604020202020204" pitchFamily="34" charset="0"/>
              </a:rPr>
              <a:t>get</a:t>
            </a:r>
            <a:r>
              <a:rPr lang="pl-PL" sz="1400" b="0" baseline="0" dirty="0" smtClean="0">
                <a:solidFill>
                  <a:schemeClr val="tx1"/>
                </a:solidFill>
                <a:cs typeface="Arial" panose="020B0604020202020204" pitchFamily="34" charset="0"/>
              </a:rPr>
              <a:t> </a:t>
            </a:r>
            <a:r>
              <a:rPr lang="pl-PL" sz="1400" b="0" baseline="0" dirty="0" err="1" smtClean="0">
                <a:solidFill>
                  <a:schemeClr val="tx1"/>
                </a:solidFill>
                <a:cs typeface="Arial" panose="020B0604020202020204" pitchFamily="34" charset="0"/>
              </a:rPr>
              <a:t>theoretical</a:t>
            </a:r>
            <a:r>
              <a:rPr lang="pl-PL" sz="1400" b="0" baseline="0" dirty="0" smtClean="0">
                <a:solidFill>
                  <a:schemeClr val="tx1"/>
                </a:solidFill>
                <a:cs typeface="Arial" panose="020B0604020202020204" pitchFamily="34" charset="0"/>
              </a:rPr>
              <a:t> model </a:t>
            </a:r>
            <a:r>
              <a:rPr lang="pl-PL" sz="1400" b="0" baseline="0" dirty="0" err="1" smtClean="0">
                <a:solidFill>
                  <a:schemeClr val="tx1"/>
                </a:solidFill>
                <a:cs typeface="Arial" panose="020B0604020202020204" pitchFamily="34" charset="0"/>
              </a:rPr>
              <a:t>evaluation</a:t>
            </a:r>
            <a:r>
              <a:rPr lang="pl-PL" sz="1400" b="0" baseline="0" dirty="0" smtClean="0">
                <a:solidFill>
                  <a:schemeClr val="tx1"/>
                </a:solidFill>
                <a:cs typeface="Arial" panose="020B0604020202020204" pitchFamily="34" charset="0"/>
              </a:rPr>
              <a:t> of </a:t>
            </a:r>
            <a:r>
              <a:rPr lang="pl-PL" sz="1400" b="0" baseline="0" dirty="0" err="1" smtClean="0">
                <a:solidFill>
                  <a:schemeClr val="tx1"/>
                </a:solidFill>
                <a:cs typeface="Arial" panose="020B0604020202020204" pitchFamily="34" charset="0"/>
              </a:rPr>
              <a:t>our</a:t>
            </a:r>
            <a:r>
              <a:rPr lang="pl-PL" sz="1400" b="0" baseline="0" dirty="0" smtClean="0">
                <a:solidFill>
                  <a:schemeClr val="tx1"/>
                </a:solidFill>
                <a:cs typeface="Arial" panose="020B0604020202020204" pitchFamily="34" charset="0"/>
              </a:rPr>
              <a:t> </a:t>
            </a:r>
            <a:r>
              <a:rPr lang="pl-PL" sz="1400" b="0" baseline="0" dirty="0" err="1" smtClean="0">
                <a:solidFill>
                  <a:schemeClr val="tx1"/>
                </a:solidFill>
                <a:cs typeface="Arial" panose="020B0604020202020204" pitchFamily="34" charset="0"/>
              </a:rPr>
              <a:t>invariants</a:t>
            </a:r>
            <a:r>
              <a:rPr lang="pl-PL" sz="1400" b="0" baseline="0" dirty="0" smtClean="0">
                <a:solidFill>
                  <a:schemeClr val="tx1"/>
                </a:solidFill>
                <a:cs typeface="Arial" panose="020B0604020202020204" pitchFamily="34" charset="0"/>
              </a:rPr>
              <a:t>: </a:t>
            </a:r>
            <a:r>
              <a:rPr lang="pl-PL" sz="1400" b="0" baseline="0" dirty="0" err="1" smtClean="0">
                <a:solidFill>
                  <a:schemeClr val="tx1"/>
                </a:solidFill>
                <a:cs typeface="Arial" panose="020B0604020202020204" pitchFamily="34" charset="0"/>
              </a:rPr>
              <a:t>or</a:t>
            </a:r>
            <a:r>
              <a:rPr lang="pl-PL" sz="1400" b="0" baseline="0" dirty="0" smtClean="0">
                <a:solidFill>
                  <a:schemeClr val="tx1"/>
                </a:solidFill>
                <a:cs typeface="Arial" panose="020B0604020202020204" pitchFamily="34" charset="0"/>
              </a:rPr>
              <a:t> </a:t>
            </a:r>
            <a:r>
              <a:rPr lang="pl-PL" sz="1400" b="0" baseline="0" dirty="0" err="1" smtClean="0">
                <a:solidFill>
                  <a:schemeClr val="tx1"/>
                </a:solidFill>
                <a:cs typeface="Arial" panose="020B0604020202020204" pitchFamily="34" charset="0"/>
              </a:rPr>
              <a:t>directly</a:t>
            </a:r>
            <a:r>
              <a:rPr lang="pl-PL" sz="1400" b="0" baseline="0" dirty="0" smtClean="0">
                <a:solidFill>
                  <a:schemeClr val="tx1"/>
                </a:solidFill>
                <a:cs typeface="Arial" panose="020B0604020202020204" pitchFamily="34" charset="0"/>
              </a:rPr>
              <a:t> </a:t>
            </a:r>
            <a:r>
              <a:rPr lang="pl-PL" sz="1400" b="0" baseline="0" dirty="0" err="1" smtClean="0">
                <a:solidFill>
                  <a:schemeClr val="tx1"/>
                </a:solidFill>
                <a:cs typeface="Arial" panose="020B0604020202020204" pitchFamily="34" charset="0"/>
              </a:rPr>
              <a:t>or</a:t>
            </a:r>
            <a:r>
              <a:rPr lang="pl-PL" sz="1400" b="0" baseline="0" dirty="0" smtClean="0">
                <a:solidFill>
                  <a:schemeClr val="tx1"/>
                </a:solidFill>
                <a:cs typeface="Arial" panose="020B0604020202020204" pitchFamily="34" charset="0"/>
              </a:rPr>
              <a:t> by E2 </a:t>
            </a:r>
            <a:r>
              <a:rPr lang="pl-PL" sz="1400" b="0" baseline="0" dirty="0" err="1" smtClean="0">
                <a:solidFill>
                  <a:schemeClr val="tx1"/>
                </a:solidFill>
                <a:cs typeface="Arial" panose="020B0604020202020204" pitchFamily="34" charset="0"/>
              </a:rPr>
              <a:t>matrix</a:t>
            </a:r>
            <a:r>
              <a:rPr lang="pl-PL" sz="1400" b="0" baseline="0" dirty="0" smtClean="0">
                <a:solidFill>
                  <a:schemeClr val="tx1"/>
                </a:solidFill>
                <a:cs typeface="Arial" panose="020B0604020202020204" pitchFamily="34" charset="0"/>
              </a:rPr>
              <a:t> </a:t>
            </a:r>
            <a:r>
              <a:rPr lang="pl-PL" sz="1400" b="0" baseline="0" dirty="0" err="1" smtClean="0">
                <a:solidFill>
                  <a:schemeClr val="tx1"/>
                </a:solidFill>
                <a:cs typeface="Arial" panose="020B0604020202020204" pitchFamily="34" charset="0"/>
              </a:rPr>
              <a:t>elements</a:t>
            </a:r>
            <a:endParaRPr lang="pl-PL" sz="1400" b="0" baseline="0" dirty="0">
              <a:solidFill>
                <a:schemeClr val="tx1"/>
              </a:solidFill>
            </a:endParaRPr>
          </a:p>
        </p:txBody>
      </p:sp>
      <p:sp>
        <p:nvSpPr>
          <p:cNvPr id="14" name="Text Box 17"/>
          <p:cNvSpPr txBox="1">
            <a:spLocks noChangeArrowheads="1"/>
          </p:cNvSpPr>
          <p:nvPr/>
        </p:nvSpPr>
        <p:spPr bwMode="auto">
          <a:xfrm>
            <a:off x="5255569" y="1300131"/>
            <a:ext cx="3888431" cy="1025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spcBef>
                <a:spcPct val="50000"/>
              </a:spcBef>
            </a:pPr>
            <a:r>
              <a:rPr lang="pl-PL" b="0" i="1" dirty="0" smtClean="0">
                <a:solidFill>
                  <a:schemeClr val="tx1"/>
                </a:solidFill>
              </a:rPr>
              <a:t>                    </a:t>
            </a:r>
            <a:r>
              <a:rPr lang="en-GB" b="0" i="1" dirty="0" smtClean="0">
                <a:solidFill>
                  <a:schemeClr val="tx1"/>
                </a:solidFill>
              </a:rPr>
              <a:t>approximation</a:t>
            </a:r>
            <a:r>
              <a:rPr lang="en-GB" b="0" i="1" dirty="0">
                <a:solidFill>
                  <a:schemeClr val="tx1"/>
                </a:solidFill>
              </a:rPr>
              <a:t>: </a:t>
            </a:r>
            <a:r>
              <a:rPr lang="en-GB" b="0" i="1" dirty="0">
                <a:solidFill>
                  <a:srgbClr val="800000"/>
                </a:solidFill>
              </a:rPr>
              <a:t>  </a:t>
            </a:r>
            <a:endParaRPr lang="pl-PL" b="0" i="1" dirty="0" smtClean="0">
              <a:solidFill>
                <a:srgbClr val="800000"/>
              </a:solidFill>
            </a:endParaRPr>
          </a:p>
          <a:p>
            <a:pPr eaLnBrk="1" hangingPunct="1">
              <a:spcBef>
                <a:spcPct val="50000"/>
              </a:spcBef>
            </a:pPr>
            <a:r>
              <a:rPr lang="en-GB" b="0" i="1" dirty="0" smtClean="0">
                <a:solidFill>
                  <a:srgbClr val="800000"/>
                </a:solidFill>
              </a:rPr>
              <a:t>  </a:t>
            </a:r>
            <a:r>
              <a:rPr lang="en-GB" b="0" i="1" dirty="0">
                <a:solidFill>
                  <a:srgbClr val="800000"/>
                </a:solidFill>
              </a:rPr>
              <a:t>&lt; Q</a:t>
            </a:r>
            <a:r>
              <a:rPr lang="en-GB" b="0" i="1" baseline="30000" dirty="0">
                <a:solidFill>
                  <a:srgbClr val="800000"/>
                </a:solidFill>
              </a:rPr>
              <a:t>3</a:t>
            </a:r>
            <a:r>
              <a:rPr lang="en-GB" b="0" i="1" dirty="0">
                <a:solidFill>
                  <a:srgbClr val="800000"/>
                </a:solidFill>
              </a:rPr>
              <a:t>  cos3δ &gt; = &lt; Q</a:t>
            </a:r>
            <a:r>
              <a:rPr lang="en-GB" b="0" i="1" baseline="30000" dirty="0">
                <a:solidFill>
                  <a:srgbClr val="800000"/>
                </a:solidFill>
              </a:rPr>
              <a:t>2</a:t>
            </a:r>
            <a:r>
              <a:rPr lang="en-GB" b="0" i="1" dirty="0">
                <a:solidFill>
                  <a:srgbClr val="800000"/>
                </a:solidFill>
              </a:rPr>
              <a:t> &gt;</a:t>
            </a:r>
            <a:r>
              <a:rPr lang="en-GB" b="0" baseline="30000" dirty="0">
                <a:solidFill>
                  <a:srgbClr val="800000"/>
                </a:solidFill>
              </a:rPr>
              <a:t>3/2 </a:t>
            </a:r>
            <a:r>
              <a:rPr lang="en-GB" b="0" dirty="0">
                <a:solidFill>
                  <a:srgbClr val="800000"/>
                </a:solidFill>
              </a:rPr>
              <a:t> &lt; cos3δ &gt;</a:t>
            </a:r>
          </a:p>
          <a:p>
            <a:pPr eaLnBrk="1" hangingPunct="1">
              <a:spcBef>
                <a:spcPct val="50000"/>
              </a:spcBef>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p:cNvSpPr txBox="1"/>
          <p:nvPr/>
        </p:nvSpPr>
        <p:spPr>
          <a:xfrm>
            <a:off x="1331640" y="404664"/>
            <a:ext cx="7200800" cy="4929683"/>
          </a:xfrm>
          <a:prstGeom prst="rect">
            <a:avLst/>
          </a:prstGeom>
          <a:noFill/>
        </p:spPr>
        <p:txBody>
          <a:bodyPr wrap="square" rtlCol="0">
            <a:spAutoFit/>
          </a:bodyPr>
          <a:lstStyle/>
          <a:p>
            <a:r>
              <a:rPr lang="pl-PL" dirty="0" smtClean="0"/>
              <a:t>SUMMARY</a:t>
            </a:r>
          </a:p>
          <a:p>
            <a:endParaRPr lang="pl-PL" dirty="0"/>
          </a:p>
          <a:p>
            <a:endParaRPr lang="pl-PL" dirty="0" smtClean="0"/>
          </a:p>
          <a:p>
            <a:endParaRPr lang="pl-PL" dirty="0" smtClean="0"/>
          </a:p>
          <a:p>
            <a:r>
              <a:rPr lang="pl-PL" sz="2000" b="0" dirty="0" smtClean="0"/>
              <a:t>1.    </a:t>
            </a:r>
            <a:r>
              <a:rPr lang="pl-PL" sz="2000" b="0" dirty="0" err="1" smtClean="0">
                <a:solidFill>
                  <a:srgbClr val="660033"/>
                </a:solidFill>
              </a:rPr>
              <a:t>Remember</a:t>
            </a:r>
            <a:r>
              <a:rPr lang="pl-PL" sz="2000" b="0" dirty="0" smtClean="0">
                <a:solidFill>
                  <a:srgbClr val="660033"/>
                </a:solidFill>
              </a:rPr>
              <a:t>  </a:t>
            </a:r>
            <a:r>
              <a:rPr lang="pl-PL" sz="2000" b="0" dirty="0" smtClean="0">
                <a:solidFill>
                  <a:schemeClr val="tx1"/>
                </a:solidFill>
              </a:rPr>
              <a:t>to </a:t>
            </a:r>
            <a:r>
              <a:rPr lang="pl-PL" sz="2000" b="0" dirty="0" err="1" smtClean="0">
                <a:solidFill>
                  <a:schemeClr val="tx1"/>
                </a:solidFill>
              </a:rPr>
              <a:t>define</a:t>
            </a:r>
            <a:r>
              <a:rPr lang="pl-PL" sz="2000" b="0" dirty="0" smtClean="0">
                <a:solidFill>
                  <a:schemeClr val="tx1"/>
                </a:solidFill>
              </a:rPr>
              <a:t> </a:t>
            </a:r>
            <a:r>
              <a:rPr lang="pl-PL" sz="2000" b="0" dirty="0" err="1" smtClean="0"/>
              <a:t>signs</a:t>
            </a:r>
            <a:r>
              <a:rPr lang="pl-PL" sz="2000" b="0" dirty="0" smtClean="0"/>
              <a:t> </a:t>
            </a:r>
            <a:r>
              <a:rPr lang="pl-PL" sz="2000" b="0" dirty="0" err="1" smtClean="0"/>
              <a:t>convention</a:t>
            </a:r>
            <a:r>
              <a:rPr lang="pl-PL" sz="2000" b="0" dirty="0" smtClean="0"/>
              <a:t> </a:t>
            </a:r>
            <a:r>
              <a:rPr lang="pl-PL" sz="2000" b="0" dirty="0" err="1" smtClean="0">
                <a:solidFill>
                  <a:srgbClr val="660033"/>
                </a:solidFill>
              </a:rPr>
              <a:t>before</a:t>
            </a:r>
            <a:r>
              <a:rPr lang="pl-PL" sz="2000" b="0" dirty="0" smtClean="0">
                <a:solidFill>
                  <a:srgbClr val="660033"/>
                </a:solidFill>
              </a:rPr>
              <a:t> </a:t>
            </a:r>
            <a:r>
              <a:rPr lang="pl-PL" sz="2000" b="0" dirty="0" err="1" smtClean="0">
                <a:solidFill>
                  <a:srgbClr val="660033"/>
                </a:solidFill>
              </a:rPr>
              <a:t>starting</a:t>
            </a:r>
            <a:r>
              <a:rPr lang="pl-PL" sz="2000" b="0" dirty="0" smtClean="0">
                <a:solidFill>
                  <a:srgbClr val="660033"/>
                </a:solidFill>
              </a:rPr>
              <a:t> GOSIA </a:t>
            </a:r>
            <a:r>
              <a:rPr lang="pl-PL" sz="2000" b="0" dirty="0" err="1" smtClean="0">
                <a:solidFill>
                  <a:srgbClr val="660033"/>
                </a:solidFill>
              </a:rPr>
              <a:t>minimilisation</a:t>
            </a:r>
            <a:endParaRPr lang="pl-PL" sz="2000" b="0" dirty="0" smtClean="0">
              <a:solidFill>
                <a:srgbClr val="660033"/>
              </a:solidFill>
            </a:endParaRPr>
          </a:p>
          <a:p>
            <a:endParaRPr lang="pl-PL" sz="2000" b="0" dirty="0" smtClean="0"/>
          </a:p>
          <a:p>
            <a:endParaRPr lang="pl-PL" sz="2000" b="0" dirty="0"/>
          </a:p>
          <a:p>
            <a:r>
              <a:rPr lang="pl-PL" sz="2000" b="0" dirty="0" smtClean="0"/>
              <a:t>2</a:t>
            </a:r>
            <a:r>
              <a:rPr lang="pl-PL" sz="2000" b="0" dirty="0" smtClean="0">
                <a:solidFill>
                  <a:srgbClr val="800080"/>
                </a:solidFill>
              </a:rPr>
              <a:t>.    </a:t>
            </a:r>
            <a:r>
              <a:rPr lang="pl-PL" sz="2000" b="0" dirty="0" err="1" smtClean="0">
                <a:solidFill>
                  <a:srgbClr val="800080"/>
                </a:solidFill>
              </a:rPr>
              <a:t>Having</a:t>
            </a:r>
            <a:r>
              <a:rPr lang="pl-PL" sz="2000" b="0" dirty="0" smtClean="0">
                <a:solidFill>
                  <a:srgbClr val="800080"/>
                </a:solidFill>
              </a:rPr>
              <a:t> set of E2 </a:t>
            </a:r>
            <a:r>
              <a:rPr lang="pl-PL" sz="2000" b="0" dirty="0" err="1" smtClean="0">
                <a:solidFill>
                  <a:srgbClr val="800080"/>
                </a:solidFill>
              </a:rPr>
              <a:t>matrix</a:t>
            </a:r>
            <a:r>
              <a:rPr lang="pl-PL" sz="2000" b="0" dirty="0" smtClean="0">
                <a:solidFill>
                  <a:srgbClr val="800080"/>
                </a:solidFill>
              </a:rPr>
              <a:t> </a:t>
            </a:r>
            <a:r>
              <a:rPr lang="pl-PL" sz="2000" b="0" dirty="0" err="1" smtClean="0">
                <a:solidFill>
                  <a:srgbClr val="800080"/>
                </a:solidFill>
              </a:rPr>
              <a:t>elements</a:t>
            </a:r>
            <a:r>
              <a:rPr lang="pl-PL" sz="2000" b="0" dirty="0" smtClean="0">
                <a:solidFill>
                  <a:srgbClr val="800080"/>
                </a:solidFill>
              </a:rPr>
              <a:t> </a:t>
            </a:r>
            <a:r>
              <a:rPr lang="pl-PL" sz="2000" b="0" dirty="0" err="1" smtClean="0">
                <a:solidFill>
                  <a:srgbClr val="800080"/>
                </a:solidFill>
              </a:rPr>
              <a:t>you</a:t>
            </a:r>
            <a:r>
              <a:rPr lang="pl-PL" sz="2000" b="0" dirty="0" smtClean="0">
                <a:solidFill>
                  <a:srgbClr val="800080"/>
                </a:solidFill>
              </a:rPr>
              <a:t> </a:t>
            </a:r>
            <a:r>
              <a:rPr lang="pl-PL" sz="2000" b="0" dirty="0" err="1" smtClean="0">
                <a:solidFill>
                  <a:srgbClr val="800080"/>
                </a:solidFill>
              </a:rPr>
              <a:t>can</a:t>
            </a:r>
            <a:r>
              <a:rPr lang="pl-PL" sz="2000" b="0" dirty="0" smtClean="0">
                <a:solidFill>
                  <a:srgbClr val="800080"/>
                </a:solidFill>
              </a:rPr>
              <a:t> </a:t>
            </a:r>
            <a:r>
              <a:rPr lang="pl-PL" sz="2000" b="0" dirty="0" err="1" smtClean="0">
                <a:solidFill>
                  <a:srgbClr val="800080"/>
                </a:solidFill>
              </a:rPr>
              <a:t>calculate</a:t>
            </a:r>
            <a:r>
              <a:rPr lang="pl-PL" sz="2000" b="0" dirty="0" smtClean="0">
                <a:solidFill>
                  <a:srgbClr val="800080"/>
                </a:solidFill>
              </a:rPr>
              <a:t> </a:t>
            </a:r>
            <a:r>
              <a:rPr lang="pl-PL" sz="2000" b="0" dirty="0" err="1" smtClean="0">
                <a:solidFill>
                  <a:srgbClr val="800080"/>
                </a:solidFill>
              </a:rPr>
              <a:t>invariants</a:t>
            </a:r>
            <a:r>
              <a:rPr lang="pl-PL" sz="2000" b="0" dirty="0" smtClean="0">
                <a:solidFill>
                  <a:srgbClr val="800080"/>
                </a:solidFill>
              </a:rPr>
              <a:t> by </a:t>
            </a:r>
            <a:r>
              <a:rPr lang="pl-PL" sz="2000" b="0" dirty="0" smtClean="0">
                <a:solidFill>
                  <a:schemeClr val="tx1"/>
                </a:solidFill>
              </a:rPr>
              <a:t>SUM RULES.</a:t>
            </a:r>
          </a:p>
          <a:p>
            <a:r>
              <a:rPr lang="pl-PL" sz="2000" b="0" baseline="0" dirty="0" smtClean="0">
                <a:solidFill>
                  <a:srgbClr val="800080"/>
                </a:solidFill>
              </a:rPr>
              <a:t>     </a:t>
            </a:r>
            <a:r>
              <a:rPr lang="pl-PL" sz="1400" b="0" baseline="0" dirty="0" err="1">
                <a:solidFill>
                  <a:srgbClr val="800080"/>
                </a:solidFill>
              </a:rPr>
              <a:t>R</a:t>
            </a:r>
            <a:r>
              <a:rPr lang="pl-PL" sz="1400" b="0" baseline="0" dirty="0" err="1" smtClean="0">
                <a:solidFill>
                  <a:srgbClr val="800080"/>
                </a:solidFill>
              </a:rPr>
              <a:t>emember</a:t>
            </a:r>
            <a:r>
              <a:rPr lang="pl-PL" sz="1400" b="0" baseline="0" dirty="0" smtClean="0">
                <a:solidFill>
                  <a:srgbClr val="800080"/>
                </a:solidFill>
              </a:rPr>
              <a:t> to </a:t>
            </a:r>
            <a:r>
              <a:rPr lang="pl-PL" sz="1400" b="0" baseline="0" dirty="0" err="1" smtClean="0">
                <a:solidFill>
                  <a:srgbClr val="800080"/>
                </a:solidFill>
              </a:rPr>
              <a:t>check</a:t>
            </a:r>
            <a:r>
              <a:rPr lang="pl-PL" sz="1400" b="0" baseline="0" dirty="0" smtClean="0">
                <a:solidFill>
                  <a:srgbClr val="800080"/>
                </a:solidFill>
              </a:rPr>
              <a:t> </a:t>
            </a:r>
            <a:r>
              <a:rPr lang="pl-PL" sz="1400" b="0" baseline="0" dirty="0" err="1" smtClean="0">
                <a:solidFill>
                  <a:srgbClr val="800080"/>
                </a:solidFill>
              </a:rPr>
              <a:t>completeness</a:t>
            </a:r>
            <a:r>
              <a:rPr lang="pl-PL" sz="1400" b="0" baseline="0" dirty="0" smtClean="0">
                <a:solidFill>
                  <a:srgbClr val="800080"/>
                </a:solidFill>
              </a:rPr>
              <a:t> of </a:t>
            </a:r>
            <a:r>
              <a:rPr lang="pl-PL" sz="1400" b="0" baseline="0" dirty="0" err="1" smtClean="0">
                <a:solidFill>
                  <a:srgbClr val="800080"/>
                </a:solidFill>
              </a:rPr>
              <a:t>your</a:t>
            </a:r>
            <a:r>
              <a:rPr lang="pl-PL" sz="1400" b="0" baseline="0" dirty="0" smtClean="0">
                <a:solidFill>
                  <a:srgbClr val="800080"/>
                </a:solidFill>
              </a:rPr>
              <a:t> </a:t>
            </a:r>
            <a:r>
              <a:rPr lang="pl-PL" sz="1400" b="0" baseline="0" dirty="0" err="1" smtClean="0">
                <a:solidFill>
                  <a:srgbClr val="800080"/>
                </a:solidFill>
              </a:rPr>
              <a:t>summations</a:t>
            </a:r>
            <a:r>
              <a:rPr lang="pl-PL" sz="1400" b="0" baseline="0" dirty="0" smtClean="0">
                <a:solidFill>
                  <a:srgbClr val="800080"/>
                </a:solidFill>
              </a:rPr>
              <a:t>. </a:t>
            </a:r>
          </a:p>
          <a:p>
            <a:r>
              <a:rPr lang="pl-PL" sz="1400" b="0" baseline="0" dirty="0">
                <a:solidFill>
                  <a:srgbClr val="800080"/>
                </a:solidFill>
              </a:rPr>
              <a:t> </a:t>
            </a:r>
            <a:r>
              <a:rPr lang="pl-PL" sz="1400" b="0" baseline="0" dirty="0" smtClean="0">
                <a:solidFill>
                  <a:srgbClr val="800080"/>
                </a:solidFill>
              </a:rPr>
              <a:t>      </a:t>
            </a:r>
            <a:r>
              <a:rPr lang="pl-PL" sz="1400" b="0" baseline="0" dirty="0" err="1" smtClean="0">
                <a:solidFill>
                  <a:srgbClr val="800080"/>
                </a:solidFill>
              </a:rPr>
              <a:t>Can</a:t>
            </a:r>
            <a:r>
              <a:rPr lang="pl-PL" sz="1400" b="0" baseline="0" dirty="0" smtClean="0">
                <a:solidFill>
                  <a:srgbClr val="800080"/>
                </a:solidFill>
              </a:rPr>
              <a:t> be </a:t>
            </a:r>
            <a:r>
              <a:rPr lang="pl-PL" sz="1400" b="0" baseline="0" dirty="0" err="1" smtClean="0">
                <a:solidFill>
                  <a:srgbClr val="800080"/>
                </a:solidFill>
              </a:rPr>
              <a:t>supported</a:t>
            </a:r>
            <a:r>
              <a:rPr lang="pl-PL" sz="1400" b="0" baseline="0" dirty="0" smtClean="0">
                <a:solidFill>
                  <a:srgbClr val="800080"/>
                </a:solidFill>
              </a:rPr>
              <a:t> by model </a:t>
            </a:r>
            <a:r>
              <a:rPr lang="pl-PL" sz="1400" b="0" baseline="0" dirty="0" err="1" smtClean="0">
                <a:solidFill>
                  <a:srgbClr val="800080"/>
                </a:solidFill>
              </a:rPr>
              <a:t>evaluations</a:t>
            </a:r>
            <a:r>
              <a:rPr lang="pl-PL" sz="1400" b="0" baseline="0" dirty="0" smtClean="0">
                <a:solidFill>
                  <a:srgbClr val="800080"/>
                </a:solidFill>
              </a:rPr>
              <a:t>.</a:t>
            </a:r>
          </a:p>
          <a:p>
            <a:endParaRPr lang="pl-PL" sz="1400" b="0" baseline="0" dirty="0" smtClean="0">
              <a:solidFill>
                <a:srgbClr val="660033"/>
              </a:solidFill>
            </a:endParaRPr>
          </a:p>
          <a:p>
            <a:endParaRPr lang="pl-PL" sz="1400" b="0" baseline="0" dirty="0">
              <a:solidFill>
                <a:srgbClr val="660033"/>
              </a:solidFill>
            </a:endParaRPr>
          </a:p>
          <a:p>
            <a:pPr marL="342900" indent="-342900">
              <a:buAutoNum type="arabicPeriod" startAt="3"/>
            </a:pPr>
            <a:r>
              <a:rPr lang="pl-PL" sz="1400" b="0" baseline="0" dirty="0" err="1" smtClean="0">
                <a:solidFill>
                  <a:srgbClr val="7030A0"/>
                </a:solidFill>
              </a:rPr>
              <a:t>You</a:t>
            </a:r>
            <a:r>
              <a:rPr lang="pl-PL" sz="1400" b="0" baseline="0" dirty="0" smtClean="0">
                <a:solidFill>
                  <a:srgbClr val="7030A0"/>
                </a:solidFill>
              </a:rPr>
              <a:t> </a:t>
            </a:r>
            <a:r>
              <a:rPr lang="pl-PL" sz="1400" b="0" baseline="0" dirty="0" err="1" smtClean="0">
                <a:solidFill>
                  <a:srgbClr val="7030A0"/>
                </a:solidFill>
              </a:rPr>
              <a:t>can</a:t>
            </a:r>
            <a:r>
              <a:rPr lang="pl-PL" sz="1400" b="0" baseline="0" dirty="0" smtClean="0">
                <a:solidFill>
                  <a:srgbClr val="7030A0"/>
                </a:solidFill>
              </a:rPr>
              <a:t> </a:t>
            </a:r>
            <a:r>
              <a:rPr lang="pl-PL" sz="1400" b="0" baseline="0" dirty="0" err="1" smtClean="0">
                <a:solidFill>
                  <a:srgbClr val="7030A0"/>
                </a:solidFill>
              </a:rPr>
              <a:t>easily</a:t>
            </a:r>
            <a:r>
              <a:rPr lang="pl-PL" sz="1400" b="0" baseline="0" dirty="0" smtClean="0">
                <a:solidFill>
                  <a:srgbClr val="7030A0"/>
                </a:solidFill>
              </a:rPr>
              <a:t> </a:t>
            </a:r>
            <a:r>
              <a:rPr lang="pl-PL" sz="1400" b="0" baseline="0" dirty="0" err="1" smtClean="0">
                <a:solidFill>
                  <a:srgbClr val="7030A0"/>
                </a:solidFill>
              </a:rPr>
              <a:t>translate</a:t>
            </a:r>
            <a:r>
              <a:rPr lang="pl-PL" sz="1400" b="0" baseline="0" dirty="0" smtClean="0">
                <a:solidFill>
                  <a:srgbClr val="7030A0"/>
                </a:solidFill>
              </a:rPr>
              <a:t> </a:t>
            </a:r>
            <a:r>
              <a:rPr lang="pl-PL" sz="1400" b="0" baseline="0" dirty="0" err="1" smtClean="0">
                <a:solidFill>
                  <a:srgbClr val="7030A0"/>
                </a:solidFill>
              </a:rPr>
              <a:t>your</a:t>
            </a:r>
            <a:r>
              <a:rPr lang="pl-PL" sz="1400" b="0" baseline="0" dirty="0" smtClean="0">
                <a:solidFill>
                  <a:srgbClr val="7030A0"/>
                </a:solidFill>
              </a:rPr>
              <a:t> </a:t>
            </a:r>
            <a:r>
              <a:rPr lang="pl-PL" sz="1400" b="0" baseline="0" dirty="0" err="1" smtClean="0">
                <a:solidFill>
                  <a:srgbClr val="7030A0"/>
                </a:solidFill>
              </a:rPr>
              <a:t>expectation</a:t>
            </a:r>
            <a:r>
              <a:rPr lang="pl-PL" sz="1400" b="0" baseline="0" dirty="0" smtClean="0">
                <a:solidFill>
                  <a:srgbClr val="7030A0"/>
                </a:solidFill>
              </a:rPr>
              <a:t> </a:t>
            </a:r>
            <a:r>
              <a:rPr lang="pl-PL" sz="1400" b="0" baseline="0" dirty="0" err="1" smtClean="0">
                <a:solidFill>
                  <a:srgbClr val="7030A0"/>
                </a:solidFill>
              </a:rPr>
              <a:t>values</a:t>
            </a:r>
            <a:r>
              <a:rPr lang="pl-PL" sz="1400" b="0" baseline="0" dirty="0" smtClean="0">
                <a:solidFill>
                  <a:srgbClr val="7030A0"/>
                </a:solidFill>
              </a:rPr>
              <a:t> of  </a:t>
            </a:r>
            <a:r>
              <a:rPr lang="pl-PL" sz="1400" b="0" baseline="0" dirty="0" smtClean="0">
                <a:solidFill>
                  <a:schemeClr val="tx1"/>
                </a:solidFill>
              </a:rPr>
              <a:t>  Q2 and Q3cos3</a:t>
            </a:r>
            <a:r>
              <a:rPr lang="el-GR" sz="1400" b="0" baseline="0" dirty="0" smtClean="0">
                <a:solidFill>
                  <a:schemeClr val="tx1"/>
                </a:solidFill>
              </a:rPr>
              <a:t>δ</a:t>
            </a:r>
            <a:endParaRPr lang="pl-PL" sz="1400" b="0" baseline="0" dirty="0" smtClean="0">
              <a:solidFill>
                <a:schemeClr val="tx1"/>
              </a:solidFill>
            </a:endParaRPr>
          </a:p>
          <a:p>
            <a:r>
              <a:rPr lang="pl-PL" sz="1400" b="0" baseline="0" dirty="0">
                <a:solidFill>
                  <a:srgbClr val="7030A0"/>
                </a:solidFill>
              </a:rPr>
              <a:t> </a:t>
            </a:r>
            <a:r>
              <a:rPr lang="pl-PL" sz="1400" b="0" baseline="0" dirty="0" smtClean="0">
                <a:solidFill>
                  <a:srgbClr val="7030A0"/>
                </a:solidFill>
              </a:rPr>
              <a:t>      to </a:t>
            </a:r>
            <a:r>
              <a:rPr lang="pl-PL" sz="1400" b="0" baseline="0" dirty="0" err="1" smtClean="0">
                <a:solidFill>
                  <a:srgbClr val="7030A0"/>
                </a:solidFill>
              </a:rPr>
              <a:t>expectation</a:t>
            </a:r>
            <a:r>
              <a:rPr lang="pl-PL" sz="1400" b="0" baseline="0" dirty="0" smtClean="0">
                <a:solidFill>
                  <a:srgbClr val="7030A0"/>
                </a:solidFill>
              </a:rPr>
              <a:t> </a:t>
            </a:r>
            <a:r>
              <a:rPr lang="pl-PL" sz="1400" b="0" baseline="0" dirty="0" err="1" smtClean="0">
                <a:solidFill>
                  <a:srgbClr val="7030A0"/>
                </a:solidFill>
              </a:rPr>
              <a:t>value</a:t>
            </a:r>
            <a:r>
              <a:rPr lang="pl-PL" sz="1400" b="0" baseline="0" dirty="0" smtClean="0">
                <a:solidFill>
                  <a:srgbClr val="7030A0"/>
                </a:solidFill>
              </a:rPr>
              <a:t> of standard </a:t>
            </a:r>
            <a:r>
              <a:rPr lang="pl-PL" sz="1400" b="0" baseline="0" dirty="0" err="1" smtClean="0">
                <a:solidFill>
                  <a:srgbClr val="7030A0"/>
                </a:solidFill>
              </a:rPr>
              <a:t>deformation</a:t>
            </a:r>
            <a:r>
              <a:rPr lang="pl-PL" sz="1400" b="0" baseline="0" dirty="0" smtClean="0">
                <a:solidFill>
                  <a:srgbClr val="7030A0"/>
                </a:solidFill>
              </a:rPr>
              <a:t> </a:t>
            </a:r>
            <a:r>
              <a:rPr lang="pl-PL" sz="1400" b="0" baseline="0" dirty="0" err="1" smtClean="0">
                <a:solidFill>
                  <a:srgbClr val="7030A0"/>
                </a:solidFill>
              </a:rPr>
              <a:t>parameters</a:t>
            </a:r>
            <a:r>
              <a:rPr lang="pl-PL" sz="1400" b="0" baseline="0" dirty="0" smtClean="0">
                <a:solidFill>
                  <a:srgbClr val="7030A0"/>
                </a:solidFill>
              </a:rPr>
              <a:t> </a:t>
            </a:r>
            <a:r>
              <a:rPr lang="pl-PL" sz="1400" b="0" baseline="0" dirty="0" smtClean="0">
                <a:solidFill>
                  <a:schemeClr val="tx1"/>
                </a:solidFill>
              </a:rPr>
              <a:t>ß and ɤ</a:t>
            </a:r>
          </a:p>
          <a:p>
            <a:endParaRPr lang="pl-PL" sz="1400" b="0" baseline="0" dirty="0" smtClean="0">
              <a:solidFill>
                <a:srgbClr val="7030A0"/>
              </a:solidFill>
            </a:endParaRPr>
          </a:p>
          <a:p>
            <a:endParaRPr lang="pl-PL" sz="1400" b="0" baseline="0" dirty="0">
              <a:solidFill>
                <a:srgbClr val="7030A0"/>
              </a:solidFill>
            </a:endParaRPr>
          </a:p>
          <a:p>
            <a:pPr marL="342900" indent="-342900">
              <a:buAutoNum type="arabicPeriod" startAt="4"/>
            </a:pPr>
            <a:r>
              <a:rPr lang="pl-PL" sz="1400" b="0" baseline="0" dirty="0" err="1" smtClean="0">
                <a:solidFill>
                  <a:srgbClr val="7030A0"/>
                </a:solidFill>
              </a:rPr>
              <a:t>When</a:t>
            </a:r>
            <a:r>
              <a:rPr lang="pl-PL" sz="1400" b="0" baseline="0" dirty="0" smtClean="0">
                <a:solidFill>
                  <a:srgbClr val="7030A0"/>
                </a:solidFill>
              </a:rPr>
              <a:t> </a:t>
            </a:r>
            <a:r>
              <a:rPr lang="pl-PL" sz="1400" b="0" baseline="0" dirty="0" err="1" smtClean="0">
                <a:solidFill>
                  <a:srgbClr val="7030A0"/>
                </a:solidFill>
              </a:rPr>
              <a:t>compare</a:t>
            </a:r>
            <a:r>
              <a:rPr lang="pl-PL" sz="1400" b="0" baseline="0" dirty="0" smtClean="0">
                <a:solidFill>
                  <a:srgbClr val="7030A0"/>
                </a:solidFill>
              </a:rPr>
              <a:t> </a:t>
            </a:r>
            <a:r>
              <a:rPr lang="pl-PL" sz="1400" b="0" baseline="0" dirty="0" err="1" smtClean="0">
                <a:solidFill>
                  <a:srgbClr val="7030A0"/>
                </a:solidFill>
              </a:rPr>
              <a:t>experimental</a:t>
            </a:r>
            <a:r>
              <a:rPr lang="pl-PL" sz="1400" b="0" baseline="0" dirty="0" smtClean="0">
                <a:solidFill>
                  <a:srgbClr val="7030A0"/>
                </a:solidFill>
              </a:rPr>
              <a:t> to </a:t>
            </a:r>
            <a:r>
              <a:rPr lang="pl-PL" sz="1400" b="0" baseline="0" dirty="0" err="1" smtClean="0">
                <a:solidFill>
                  <a:srgbClr val="7030A0"/>
                </a:solidFill>
              </a:rPr>
              <a:t>theoretical</a:t>
            </a:r>
            <a:r>
              <a:rPr lang="pl-PL" sz="1400" b="0" baseline="0" dirty="0" smtClean="0">
                <a:solidFill>
                  <a:srgbClr val="7030A0"/>
                </a:solidFill>
              </a:rPr>
              <a:t> </a:t>
            </a:r>
            <a:r>
              <a:rPr lang="pl-PL" sz="1400" b="0" baseline="0" dirty="0" err="1" smtClean="0">
                <a:solidFill>
                  <a:srgbClr val="7030A0"/>
                </a:solidFill>
              </a:rPr>
              <a:t>matrix</a:t>
            </a:r>
            <a:r>
              <a:rPr lang="pl-PL" sz="1400" b="0" baseline="0" dirty="0" smtClean="0">
                <a:solidFill>
                  <a:srgbClr val="7030A0"/>
                </a:solidFill>
              </a:rPr>
              <a:t> </a:t>
            </a:r>
            <a:r>
              <a:rPr lang="pl-PL" sz="1400" b="0" baseline="0" dirty="0" err="1" smtClean="0">
                <a:solidFill>
                  <a:srgbClr val="7030A0"/>
                </a:solidFill>
              </a:rPr>
              <a:t>elements</a:t>
            </a:r>
            <a:r>
              <a:rPr lang="pl-PL" sz="1400" b="0" baseline="0" dirty="0" smtClean="0">
                <a:solidFill>
                  <a:srgbClr val="7030A0"/>
                </a:solidFill>
              </a:rPr>
              <a:t> </a:t>
            </a:r>
            <a:r>
              <a:rPr lang="pl-PL" sz="1400" b="0" baseline="0" dirty="0" err="1" smtClean="0">
                <a:solidFill>
                  <a:srgbClr val="7030A0"/>
                </a:solidFill>
              </a:rPr>
              <a:t>calculations</a:t>
            </a:r>
            <a:r>
              <a:rPr lang="pl-PL" sz="1400" b="0" baseline="0" dirty="0" smtClean="0">
                <a:solidFill>
                  <a:srgbClr val="7030A0"/>
                </a:solidFill>
              </a:rPr>
              <a:t> </a:t>
            </a:r>
            <a:r>
              <a:rPr lang="pl-PL" sz="1400" b="0" baseline="0" dirty="0" err="1" smtClean="0">
                <a:solidFill>
                  <a:srgbClr val="7030A0"/>
                </a:solidFill>
              </a:rPr>
              <a:t>remember</a:t>
            </a:r>
            <a:endParaRPr lang="pl-PL" sz="1400" b="0" baseline="0" dirty="0" smtClean="0">
              <a:solidFill>
                <a:srgbClr val="7030A0"/>
              </a:solidFill>
            </a:endParaRPr>
          </a:p>
          <a:p>
            <a:r>
              <a:rPr lang="pl-PL" sz="1400" b="0" baseline="0" dirty="0">
                <a:solidFill>
                  <a:schemeClr val="tx1"/>
                </a:solidFill>
              </a:rPr>
              <a:t> </a:t>
            </a:r>
            <a:r>
              <a:rPr lang="pl-PL" sz="1400" b="0" baseline="0" dirty="0" smtClean="0">
                <a:solidFill>
                  <a:schemeClr val="tx1"/>
                </a:solidFill>
              </a:rPr>
              <a:t>      to </a:t>
            </a:r>
            <a:r>
              <a:rPr lang="pl-PL" sz="1400" b="0" baseline="0" dirty="0" err="1" smtClean="0">
                <a:solidFill>
                  <a:schemeClr val="tx1"/>
                </a:solidFill>
              </a:rPr>
              <a:t>correlate</a:t>
            </a:r>
            <a:r>
              <a:rPr lang="pl-PL" sz="1400" b="0" baseline="0" dirty="0" smtClean="0">
                <a:solidFill>
                  <a:schemeClr val="tx1"/>
                </a:solidFill>
              </a:rPr>
              <a:t> </a:t>
            </a:r>
            <a:r>
              <a:rPr lang="pl-PL" sz="1400" b="0" baseline="0" dirty="0" err="1" smtClean="0">
                <a:solidFill>
                  <a:schemeClr val="tx1"/>
                </a:solidFill>
              </a:rPr>
              <a:t>sign</a:t>
            </a:r>
            <a:r>
              <a:rPr lang="pl-PL" sz="1400" b="0" baseline="0" dirty="0" smtClean="0">
                <a:solidFill>
                  <a:schemeClr val="tx1"/>
                </a:solidFill>
              </a:rPr>
              <a:t> </a:t>
            </a:r>
            <a:r>
              <a:rPr lang="pl-PL" sz="1400" b="0" baseline="0" dirty="0" err="1" smtClean="0">
                <a:solidFill>
                  <a:schemeClr val="tx1"/>
                </a:solidFill>
              </a:rPr>
              <a:t>convention</a:t>
            </a:r>
            <a:r>
              <a:rPr lang="pl-PL" sz="1400" b="0" baseline="0" dirty="0" smtClean="0">
                <a:solidFill>
                  <a:srgbClr val="7030A0"/>
                </a:solidFill>
              </a:rPr>
              <a:t>. </a:t>
            </a:r>
            <a:r>
              <a:rPr lang="pl-PL" sz="1400" b="0" baseline="0" dirty="0" smtClean="0">
                <a:solidFill>
                  <a:srgbClr val="7030A0"/>
                </a:solidFill>
              </a:rPr>
              <a:t> </a:t>
            </a:r>
            <a:r>
              <a:rPr lang="pl-PL" sz="1400" b="0" baseline="0" dirty="0" smtClean="0">
                <a:solidFill>
                  <a:schemeClr val="tx1"/>
                </a:solidFill>
              </a:rPr>
              <a:t>Not </a:t>
            </a:r>
            <a:r>
              <a:rPr lang="pl-PL" sz="1400" b="0" baseline="0" dirty="0" err="1" smtClean="0">
                <a:solidFill>
                  <a:schemeClr val="tx1"/>
                </a:solidFill>
              </a:rPr>
              <a:t>needed</a:t>
            </a:r>
            <a:r>
              <a:rPr lang="pl-PL" sz="1400" b="0" baseline="0" dirty="0" smtClean="0">
                <a:solidFill>
                  <a:schemeClr val="tx1"/>
                </a:solidFill>
              </a:rPr>
              <a:t> </a:t>
            </a:r>
            <a:r>
              <a:rPr lang="pl-PL" sz="1400" b="0" baseline="0" dirty="0" err="1" smtClean="0">
                <a:solidFill>
                  <a:schemeClr val="tx1"/>
                </a:solidFill>
              </a:rPr>
              <a:t>when</a:t>
            </a:r>
            <a:r>
              <a:rPr lang="pl-PL" sz="1400" b="0" baseline="0" dirty="0" smtClean="0">
                <a:solidFill>
                  <a:schemeClr val="tx1"/>
                </a:solidFill>
              </a:rPr>
              <a:t> we </a:t>
            </a:r>
            <a:r>
              <a:rPr lang="pl-PL" sz="1400" b="0" baseline="0" dirty="0" err="1" smtClean="0">
                <a:solidFill>
                  <a:schemeClr val="tx1"/>
                </a:solidFill>
              </a:rPr>
              <a:t>compare</a:t>
            </a:r>
            <a:r>
              <a:rPr lang="pl-PL" sz="1400" b="0" baseline="0" dirty="0" smtClean="0">
                <a:solidFill>
                  <a:schemeClr val="tx1"/>
                </a:solidFill>
              </a:rPr>
              <a:t> </a:t>
            </a:r>
            <a:r>
              <a:rPr lang="pl-PL" sz="1400" b="0" baseline="0" dirty="0" err="1" smtClean="0">
                <a:solidFill>
                  <a:schemeClr val="tx1"/>
                </a:solidFill>
              </a:rPr>
              <a:t>invariants</a:t>
            </a:r>
            <a:r>
              <a:rPr lang="pl-PL" sz="1400" b="0" baseline="0" smtClean="0">
                <a:solidFill>
                  <a:schemeClr val="tx1"/>
                </a:solidFill>
              </a:rPr>
              <a:t>.</a:t>
            </a:r>
            <a:endParaRPr lang="pl-PL" sz="1400" b="0" dirty="0" smtClean="0">
              <a:solidFill>
                <a:schemeClr val="tx1"/>
              </a:solidFill>
            </a:endParaRPr>
          </a:p>
          <a:p>
            <a:pPr marL="457200" indent="-457200">
              <a:buAutoNum type="arabicPeriod"/>
            </a:pPr>
            <a:endParaRPr lang="pl-PL" sz="2000" b="0" dirty="0"/>
          </a:p>
          <a:p>
            <a:pPr marL="457200" indent="-457200">
              <a:buAutoNum type="arabicPeriod"/>
            </a:pPr>
            <a:endParaRPr lang="pl-PL" sz="2000" b="0" dirty="0"/>
          </a:p>
          <a:p>
            <a:endParaRPr lang="pl-PL" dirty="0" smtClean="0"/>
          </a:p>
          <a:p>
            <a:endParaRPr lang="pl-PL" dirty="0"/>
          </a:p>
          <a:p>
            <a:endParaRPr lang="pl-PL" dirty="0"/>
          </a:p>
        </p:txBody>
      </p:sp>
    </p:spTree>
    <p:extLst>
      <p:ext uri="{BB962C8B-B14F-4D97-AF65-F5344CB8AC3E}">
        <p14:creationId xmlns:p14="http://schemas.microsoft.com/office/powerpoint/2010/main" val="11368984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48385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72777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51520" y="188640"/>
            <a:ext cx="8228013" cy="1080120"/>
          </a:xfrm>
        </p:spPr>
        <p:txBody>
          <a:bodyPr/>
          <a:lstStyle/>
          <a:p>
            <a:pPr eaLnBrk="1" hangingPunct="1"/>
            <a:r>
              <a:rPr lang="pl-PL" sz="1800" dirty="0" smtClean="0"/>
              <a:t/>
            </a:r>
            <a:br>
              <a:rPr lang="pl-PL" sz="1800" dirty="0" smtClean="0"/>
            </a:br>
            <a:r>
              <a:rPr lang="pl-PL" sz="1800" dirty="0" err="1" smtClean="0"/>
              <a:t>Atomic</a:t>
            </a:r>
            <a:r>
              <a:rPr lang="pl-PL" sz="1800" dirty="0" smtClean="0"/>
              <a:t> </a:t>
            </a:r>
            <a:r>
              <a:rPr lang="pl-PL" sz="1800" dirty="0" err="1" smtClean="0"/>
              <a:t>nucleus</a:t>
            </a:r>
            <a:r>
              <a:rPr lang="pl-PL" sz="1800" dirty="0" smtClean="0"/>
              <a:t> </a:t>
            </a:r>
            <a:r>
              <a:rPr lang="pl-PL" sz="1800" dirty="0" err="1" smtClean="0"/>
              <a:t>is</a:t>
            </a:r>
            <a:r>
              <a:rPr lang="pl-PL" sz="1800" dirty="0" smtClean="0"/>
              <a:t> a </a:t>
            </a:r>
            <a:r>
              <a:rPr lang="pl-PL" sz="1800" dirty="0" smtClean="0">
                <a:solidFill>
                  <a:srgbClr val="7030A0"/>
                </a:solidFill>
              </a:rPr>
              <a:t>quantum system of FINITE NUMBERS </a:t>
            </a:r>
            <a:r>
              <a:rPr lang="pl-PL" sz="1800" dirty="0" smtClean="0"/>
              <a:t>of </a:t>
            </a:r>
            <a:r>
              <a:rPr lang="pl-PL" sz="1800" dirty="0" err="1" smtClean="0"/>
              <a:t>fermions</a:t>
            </a:r>
            <a:r>
              <a:rPr lang="en-GB" sz="1800" dirty="0" smtClean="0"/>
              <a:t/>
            </a:r>
            <a:br>
              <a:rPr lang="en-GB" sz="1800" dirty="0" smtClean="0"/>
            </a:br>
            <a:r>
              <a:rPr lang="pl-PL" sz="1800" dirty="0" smtClean="0"/>
              <a:t/>
            </a:r>
            <a:br>
              <a:rPr lang="pl-PL" sz="1800" dirty="0" smtClean="0"/>
            </a:br>
            <a:r>
              <a:rPr lang="pl-PL" sz="1800" dirty="0" smtClean="0"/>
              <a:t/>
            </a:r>
            <a:br>
              <a:rPr lang="pl-PL" sz="1800" dirty="0" smtClean="0"/>
            </a:br>
            <a:r>
              <a:rPr lang="pl-PL" sz="1800" dirty="0" smtClean="0"/>
              <a:t>OUTLINE</a:t>
            </a:r>
            <a:br>
              <a:rPr lang="pl-PL" sz="1800" dirty="0" smtClean="0"/>
            </a:br>
            <a:endParaRPr lang="en-GB" sz="1800" dirty="0" smtClean="0"/>
          </a:p>
        </p:txBody>
      </p:sp>
      <p:sp>
        <p:nvSpPr>
          <p:cNvPr id="3075" name="Rectangle 3"/>
          <p:cNvSpPr>
            <a:spLocks noGrp="1" noChangeArrowheads="1"/>
          </p:cNvSpPr>
          <p:nvPr>
            <p:ph type="body" idx="1"/>
          </p:nvPr>
        </p:nvSpPr>
        <p:spPr>
          <a:xfrm>
            <a:off x="179512" y="1196752"/>
            <a:ext cx="8685213" cy="2952328"/>
          </a:xfrm>
        </p:spPr>
        <p:txBody>
          <a:bodyPr/>
          <a:lstStyle/>
          <a:p>
            <a:pPr eaLnBrk="1" hangingPunct="1">
              <a:lnSpc>
                <a:spcPct val="73000"/>
              </a:lnSpc>
            </a:pPr>
            <a:endParaRPr lang="pl-PL" sz="1400" dirty="0" smtClean="0"/>
          </a:p>
          <a:p>
            <a:pPr eaLnBrk="1" hangingPunct="1">
              <a:lnSpc>
                <a:spcPct val="73000"/>
              </a:lnSpc>
            </a:pPr>
            <a:r>
              <a:rPr lang="pl-PL" sz="1400" dirty="0" err="1" smtClean="0"/>
              <a:t>Matrix</a:t>
            </a:r>
            <a:r>
              <a:rPr lang="pl-PL" sz="1400" dirty="0" smtClean="0"/>
              <a:t> </a:t>
            </a:r>
            <a:r>
              <a:rPr lang="pl-PL" sz="1400" dirty="0" err="1" smtClean="0"/>
              <a:t>elements</a:t>
            </a:r>
            <a:r>
              <a:rPr lang="pl-PL" sz="1400" dirty="0" smtClean="0"/>
              <a:t>  </a:t>
            </a:r>
            <a:r>
              <a:rPr lang="pl-PL" sz="1400" dirty="0" err="1" smtClean="0"/>
              <a:t>definitions</a:t>
            </a:r>
            <a:r>
              <a:rPr lang="pl-PL" sz="1400" dirty="0" smtClean="0"/>
              <a:t>   and   </a:t>
            </a:r>
            <a:r>
              <a:rPr lang="pl-PL" sz="1400" dirty="0" err="1"/>
              <a:t>s</a:t>
            </a:r>
            <a:r>
              <a:rPr lang="pl-PL" sz="1400" dirty="0" err="1" smtClean="0"/>
              <a:t>igns</a:t>
            </a:r>
            <a:r>
              <a:rPr lang="pl-PL" sz="1400" dirty="0" smtClean="0"/>
              <a:t> </a:t>
            </a:r>
            <a:r>
              <a:rPr lang="pl-PL" sz="1400" dirty="0" err="1" smtClean="0"/>
              <a:t>convention</a:t>
            </a:r>
            <a:endParaRPr lang="pl-PL" sz="1400" dirty="0"/>
          </a:p>
          <a:p>
            <a:pPr eaLnBrk="1" hangingPunct="1">
              <a:lnSpc>
                <a:spcPct val="73000"/>
              </a:lnSpc>
            </a:pPr>
            <a:endParaRPr lang="pl-PL" sz="1200" dirty="0" smtClean="0"/>
          </a:p>
          <a:p>
            <a:pPr eaLnBrk="1" hangingPunct="1">
              <a:lnSpc>
                <a:spcPct val="73000"/>
              </a:lnSpc>
            </a:pPr>
            <a:r>
              <a:rPr lang="pl-PL" sz="1400" dirty="0" err="1" smtClean="0"/>
              <a:t>Shape</a:t>
            </a:r>
            <a:r>
              <a:rPr lang="pl-PL" sz="1400" dirty="0" smtClean="0"/>
              <a:t> </a:t>
            </a:r>
            <a:r>
              <a:rPr lang="pl-PL" sz="1400" dirty="0" err="1" smtClean="0"/>
              <a:t>invariants</a:t>
            </a:r>
            <a:r>
              <a:rPr lang="pl-PL" sz="1400" dirty="0" smtClean="0"/>
              <a:t>  </a:t>
            </a:r>
            <a:r>
              <a:rPr lang="en-GB" sz="1400" dirty="0" smtClean="0"/>
              <a:t> </a:t>
            </a:r>
            <a:r>
              <a:rPr lang="en-GB" sz="1400" dirty="0" smtClean="0">
                <a:solidFill>
                  <a:srgbClr val="800000"/>
                </a:solidFill>
              </a:rPr>
              <a:t>K. Kumar-idea, D. Cline – the method development and realisation</a:t>
            </a:r>
            <a:endParaRPr lang="pl-PL" sz="1400" dirty="0" smtClean="0">
              <a:solidFill>
                <a:srgbClr val="800000"/>
              </a:solidFill>
            </a:endParaRPr>
          </a:p>
          <a:p>
            <a:pPr eaLnBrk="1" hangingPunct="1">
              <a:lnSpc>
                <a:spcPct val="73000"/>
              </a:lnSpc>
            </a:pPr>
            <a:endParaRPr lang="pl-PL" sz="1400" dirty="0" smtClean="0">
              <a:solidFill>
                <a:srgbClr val="800000"/>
              </a:solidFill>
            </a:endParaRPr>
          </a:p>
          <a:p>
            <a:pPr eaLnBrk="1" hangingPunct="1">
              <a:lnSpc>
                <a:spcPct val="73000"/>
              </a:lnSpc>
            </a:pPr>
            <a:r>
              <a:rPr lang="en-GB" sz="1400" dirty="0" smtClean="0"/>
              <a:t>Formulae derivation, expectation value of </a:t>
            </a:r>
            <a:endParaRPr lang="pl-PL" sz="1400" dirty="0" smtClean="0"/>
          </a:p>
          <a:p>
            <a:pPr eaLnBrk="1" hangingPunct="1">
              <a:lnSpc>
                <a:spcPct val="73000"/>
              </a:lnSpc>
              <a:buFont typeface="Arial" panose="020B0604020202020204" pitchFamily="34" charset="0"/>
              <a:buNone/>
            </a:pPr>
            <a:r>
              <a:rPr lang="pl-PL" sz="1400" dirty="0" smtClean="0"/>
              <a:t> </a:t>
            </a:r>
            <a:r>
              <a:rPr lang="pl-PL" sz="1400" dirty="0" smtClean="0"/>
              <a:t>             </a:t>
            </a:r>
            <a:r>
              <a:rPr lang="en-GB" sz="1400" dirty="0" err="1" smtClean="0">
                <a:solidFill>
                  <a:srgbClr val="7030A0"/>
                </a:solidFill>
              </a:rPr>
              <a:t>quadrupole</a:t>
            </a:r>
            <a:r>
              <a:rPr lang="en-GB" sz="1400" dirty="0" smtClean="0">
                <a:solidFill>
                  <a:srgbClr val="7030A0"/>
                </a:solidFill>
              </a:rPr>
              <a:t> deformation </a:t>
            </a:r>
            <a:r>
              <a:rPr lang="pl-PL" sz="1400" dirty="0" smtClean="0">
                <a:solidFill>
                  <a:srgbClr val="7030A0"/>
                </a:solidFill>
              </a:rPr>
              <a:t> &lt; </a:t>
            </a:r>
            <a:r>
              <a:rPr lang="en-GB" sz="1400" dirty="0" smtClean="0">
                <a:solidFill>
                  <a:srgbClr val="7030A0"/>
                </a:solidFill>
              </a:rPr>
              <a:t>Q </a:t>
            </a:r>
            <a:r>
              <a:rPr lang="pl-PL" sz="1400" dirty="0" smtClean="0">
                <a:solidFill>
                  <a:srgbClr val="7030A0"/>
                </a:solidFill>
              </a:rPr>
              <a:t>&gt;  </a:t>
            </a:r>
            <a:r>
              <a:rPr lang="en-GB" sz="1400" dirty="0" smtClean="0">
                <a:solidFill>
                  <a:srgbClr val="7030A0"/>
                </a:solidFill>
              </a:rPr>
              <a:t>and triaxiality </a:t>
            </a:r>
            <a:r>
              <a:rPr lang="pl-PL" sz="1400" dirty="0" smtClean="0">
                <a:solidFill>
                  <a:srgbClr val="7030A0"/>
                </a:solidFill>
              </a:rPr>
              <a:t>&lt; </a:t>
            </a:r>
            <a:r>
              <a:rPr lang="en-GB" sz="1400" dirty="0" smtClean="0">
                <a:solidFill>
                  <a:srgbClr val="7030A0"/>
                </a:solidFill>
              </a:rPr>
              <a:t>cos3</a:t>
            </a:r>
            <a:r>
              <a:rPr lang="en-GB" sz="1400" dirty="0" smtClean="0">
                <a:solidFill>
                  <a:srgbClr val="7030A0"/>
                </a:solidFill>
                <a:cs typeface="Arial" panose="020B0604020202020204" pitchFamily="34" charset="0"/>
              </a:rPr>
              <a:t>δ</a:t>
            </a:r>
            <a:r>
              <a:rPr lang="pl-PL" sz="1400" dirty="0" smtClean="0">
                <a:solidFill>
                  <a:srgbClr val="7030A0"/>
                </a:solidFill>
                <a:cs typeface="Arial" panose="020B0604020202020204" pitchFamily="34" charset="0"/>
              </a:rPr>
              <a:t> </a:t>
            </a:r>
            <a:r>
              <a:rPr lang="pl-PL" sz="1400" dirty="0" smtClean="0">
                <a:solidFill>
                  <a:srgbClr val="7030A0"/>
                </a:solidFill>
                <a:cs typeface="Arial" panose="020B0604020202020204" pitchFamily="34" charset="0"/>
              </a:rPr>
              <a:t>&gt;                          </a:t>
            </a:r>
            <a:r>
              <a:rPr lang="pl-PL" sz="1400" dirty="0" smtClean="0">
                <a:solidFill>
                  <a:schemeClr val="tx1"/>
                </a:solidFill>
                <a:cs typeface="Arial" panose="020B0604020202020204" pitchFamily="34" charset="0"/>
              </a:rPr>
              <a:t>model independent</a:t>
            </a:r>
            <a:endParaRPr lang="en-GB" sz="1400" dirty="0" smtClean="0">
              <a:solidFill>
                <a:schemeClr val="tx1"/>
              </a:solidFill>
              <a:cs typeface="Arial" panose="020B0604020202020204" pitchFamily="34" charset="0"/>
            </a:endParaRPr>
          </a:p>
          <a:p>
            <a:pPr eaLnBrk="1" hangingPunct="1">
              <a:lnSpc>
                <a:spcPct val="73000"/>
              </a:lnSpc>
            </a:pPr>
            <a:endParaRPr lang="pl-PL" sz="1400" dirty="0" smtClean="0"/>
          </a:p>
          <a:p>
            <a:pPr eaLnBrk="1" hangingPunct="1">
              <a:lnSpc>
                <a:spcPct val="73000"/>
              </a:lnSpc>
            </a:pPr>
            <a:r>
              <a:rPr lang="en-GB" sz="1400" dirty="0" smtClean="0">
                <a:cs typeface="Arial" panose="020B0604020202020204" pitchFamily="34" charset="0"/>
              </a:rPr>
              <a:t>How </a:t>
            </a:r>
            <a:r>
              <a:rPr lang="pl-PL" sz="1400" dirty="0" err="1" smtClean="0">
                <a:cs typeface="Arial" panose="020B0604020202020204" pitchFamily="34" charset="0"/>
              </a:rPr>
              <a:t>does</a:t>
            </a:r>
            <a:r>
              <a:rPr lang="pl-PL" sz="1400" dirty="0" smtClean="0">
                <a:cs typeface="Arial" panose="020B0604020202020204" pitchFamily="34" charset="0"/>
              </a:rPr>
              <a:t> </a:t>
            </a:r>
            <a:r>
              <a:rPr lang="pl-PL" sz="1400" dirty="0" err="1" smtClean="0">
                <a:cs typeface="Arial" panose="020B0604020202020204" pitchFamily="34" charset="0"/>
              </a:rPr>
              <a:t>it</a:t>
            </a:r>
            <a:r>
              <a:rPr lang="pl-PL" sz="1400" dirty="0" smtClean="0">
                <a:cs typeface="Arial" panose="020B0604020202020204" pitchFamily="34" charset="0"/>
              </a:rPr>
              <a:t> </a:t>
            </a:r>
            <a:r>
              <a:rPr lang="en-GB" sz="1400" dirty="0" smtClean="0">
                <a:cs typeface="Arial" panose="020B0604020202020204" pitchFamily="34" charset="0"/>
              </a:rPr>
              <a:t>really </a:t>
            </a:r>
            <a:r>
              <a:rPr lang="pl-PL" sz="1400" dirty="0" err="1" smtClean="0">
                <a:cs typeface="Arial" panose="020B0604020202020204" pitchFamily="34" charset="0"/>
              </a:rPr>
              <a:t>works</a:t>
            </a:r>
            <a:r>
              <a:rPr lang="pl-PL" sz="1400" dirty="0" smtClean="0">
                <a:cs typeface="Arial" panose="020B0604020202020204" pitchFamily="34" charset="0"/>
              </a:rPr>
              <a:t>  </a:t>
            </a:r>
            <a:r>
              <a:rPr lang="pl-PL" sz="1400" dirty="0" smtClean="0"/>
              <a:t>-  </a:t>
            </a:r>
            <a:r>
              <a:rPr lang="en-GB" sz="1400" baseline="30000" dirty="0" smtClean="0">
                <a:solidFill>
                  <a:srgbClr val="800000"/>
                </a:solidFill>
              </a:rPr>
              <a:t>104</a:t>
            </a:r>
            <a:r>
              <a:rPr lang="en-GB" sz="1400" dirty="0" smtClean="0">
                <a:solidFill>
                  <a:srgbClr val="800000"/>
                </a:solidFill>
              </a:rPr>
              <a:t>Ru</a:t>
            </a:r>
            <a:r>
              <a:rPr lang="pl-PL" sz="1400" dirty="0" smtClean="0">
                <a:solidFill>
                  <a:srgbClr val="800000"/>
                </a:solidFill>
              </a:rPr>
              <a:t>    </a:t>
            </a:r>
            <a:r>
              <a:rPr lang="pl-PL" sz="1400" dirty="0" smtClean="0"/>
              <a:t>and</a:t>
            </a:r>
            <a:r>
              <a:rPr lang="pl-PL" sz="1400" dirty="0" smtClean="0">
                <a:solidFill>
                  <a:srgbClr val="800000"/>
                </a:solidFill>
              </a:rPr>
              <a:t>     </a:t>
            </a:r>
            <a:r>
              <a:rPr lang="en-GB" sz="1400" baseline="30000" dirty="0" smtClean="0">
                <a:solidFill>
                  <a:srgbClr val="800000"/>
                </a:solidFill>
              </a:rPr>
              <a:t>10</a:t>
            </a:r>
            <a:r>
              <a:rPr lang="pl-PL" sz="1400" baseline="30000" dirty="0" smtClean="0">
                <a:solidFill>
                  <a:srgbClr val="800000"/>
                </a:solidFill>
              </a:rPr>
              <a:t>0</a:t>
            </a:r>
            <a:r>
              <a:rPr lang="pl-PL" sz="1400" dirty="0" smtClean="0">
                <a:solidFill>
                  <a:srgbClr val="800000"/>
                </a:solidFill>
              </a:rPr>
              <a:t>Mo</a:t>
            </a:r>
            <a:r>
              <a:rPr lang="en-GB" sz="1400" dirty="0" smtClean="0"/>
              <a:t> </a:t>
            </a:r>
            <a:r>
              <a:rPr lang="en-GB" sz="1400" dirty="0" smtClean="0">
                <a:solidFill>
                  <a:schemeClr val="tx1"/>
                </a:solidFill>
              </a:rPr>
              <a:t>example</a:t>
            </a:r>
            <a:r>
              <a:rPr lang="pl-PL" sz="1400" dirty="0" smtClean="0">
                <a:solidFill>
                  <a:schemeClr val="tx1"/>
                </a:solidFill>
              </a:rPr>
              <a:t>.</a:t>
            </a:r>
            <a:r>
              <a:rPr lang="pl-PL" sz="1400" dirty="0" smtClean="0"/>
              <a:t> </a:t>
            </a:r>
          </a:p>
          <a:p>
            <a:pPr eaLnBrk="1" hangingPunct="1">
              <a:lnSpc>
                <a:spcPct val="73000"/>
              </a:lnSpc>
              <a:buFont typeface="Arial" panose="020B0604020202020204" pitchFamily="34" charset="0"/>
              <a:buNone/>
            </a:pPr>
            <a:r>
              <a:rPr lang="pl-PL" sz="1400" dirty="0" smtClean="0"/>
              <a:t>   </a:t>
            </a:r>
            <a:endParaRPr lang="en-GB" sz="1400" dirty="0" smtClean="0">
              <a:solidFill>
                <a:srgbClr val="000066"/>
              </a:solidFill>
            </a:endParaRPr>
          </a:p>
          <a:p>
            <a:pPr eaLnBrk="1" hangingPunct="1">
              <a:lnSpc>
                <a:spcPct val="73000"/>
              </a:lnSpc>
            </a:pPr>
            <a:r>
              <a:rPr lang="pl-PL" sz="1400" dirty="0" smtClean="0">
                <a:solidFill>
                  <a:srgbClr val="800000"/>
                </a:solidFill>
              </a:rPr>
              <a:t>                                   </a:t>
            </a:r>
            <a:r>
              <a:rPr lang="pl-PL" sz="1400" dirty="0" err="1" smtClean="0">
                <a:solidFill>
                  <a:srgbClr val="800000"/>
                </a:solidFill>
              </a:rPr>
              <a:t>Nuclear</a:t>
            </a:r>
            <a:r>
              <a:rPr lang="en-GB" sz="1400" dirty="0" smtClean="0">
                <a:solidFill>
                  <a:srgbClr val="800000"/>
                </a:solidFill>
              </a:rPr>
              <a:t> microscope –T. Czosnyka</a:t>
            </a:r>
            <a:r>
              <a:rPr lang="pl-PL" sz="1400" dirty="0" smtClean="0">
                <a:solidFill>
                  <a:srgbClr val="800000"/>
                </a:solidFill>
              </a:rPr>
              <a:t>.</a:t>
            </a:r>
            <a:endParaRPr lang="en-GB" sz="1400" dirty="0" smtClean="0">
              <a:solidFill>
                <a:srgbClr val="80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az 2"/>
          <p:cNvPicPr>
            <a:picLocks noChangeAspect="1"/>
          </p:cNvPicPr>
          <p:nvPr/>
        </p:nvPicPr>
        <p:blipFill>
          <a:blip r:embed="rId2"/>
          <a:stretch>
            <a:fillRect/>
          </a:stretch>
        </p:blipFill>
        <p:spPr>
          <a:xfrm>
            <a:off x="1187624" y="836712"/>
            <a:ext cx="7488832" cy="620383"/>
          </a:xfrm>
          <a:prstGeom prst="rect">
            <a:avLst/>
          </a:prstGeom>
        </p:spPr>
      </p:pic>
      <p:sp>
        <p:nvSpPr>
          <p:cNvPr id="4" name="Prostokąt 3"/>
          <p:cNvSpPr/>
          <p:nvPr/>
        </p:nvSpPr>
        <p:spPr>
          <a:xfrm>
            <a:off x="251520" y="1700808"/>
            <a:ext cx="8140857" cy="2210477"/>
          </a:xfrm>
          <a:prstGeom prst="rect">
            <a:avLst/>
          </a:prstGeom>
        </p:spPr>
        <p:txBody>
          <a:bodyPr wrap="square">
            <a:spAutoFit/>
          </a:bodyPr>
          <a:lstStyle/>
          <a:p>
            <a:r>
              <a:rPr lang="pl-PL" sz="1600" i="1" baseline="0" dirty="0" err="1">
                <a:solidFill>
                  <a:schemeClr val="tx1"/>
                </a:solidFill>
              </a:rPr>
              <a:t>r</a:t>
            </a:r>
            <a:r>
              <a:rPr lang="pl-PL" sz="1600" i="1" baseline="0" dirty="0" err="1" smtClean="0">
                <a:solidFill>
                  <a:schemeClr val="tx1"/>
                </a:solidFill>
              </a:rPr>
              <a:t>educed</a:t>
            </a:r>
            <a:r>
              <a:rPr lang="pl-PL" sz="1600" i="1" baseline="0" dirty="0" smtClean="0">
                <a:solidFill>
                  <a:schemeClr val="tx1"/>
                </a:solidFill>
              </a:rPr>
              <a:t> E</a:t>
            </a:r>
            <a:r>
              <a:rPr lang="pl-PL" sz="1600" i="1" baseline="0" dirty="0">
                <a:solidFill>
                  <a:schemeClr val="tx1"/>
                </a:solidFill>
              </a:rPr>
              <a:t>2</a:t>
            </a:r>
            <a:r>
              <a:rPr lang="pl-PL" sz="1600" i="1" baseline="0" dirty="0" smtClean="0">
                <a:solidFill>
                  <a:schemeClr val="tx1"/>
                </a:solidFill>
              </a:rPr>
              <a:t> </a:t>
            </a:r>
            <a:r>
              <a:rPr lang="pl-PL" sz="1600" i="1" baseline="0" dirty="0" err="1" smtClean="0">
                <a:solidFill>
                  <a:schemeClr val="tx1"/>
                </a:solidFill>
              </a:rPr>
              <a:t>transition</a:t>
            </a:r>
            <a:r>
              <a:rPr lang="pl-PL" sz="1600" i="1" baseline="0" dirty="0" smtClean="0">
                <a:solidFill>
                  <a:schemeClr val="tx1"/>
                </a:solidFill>
              </a:rPr>
              <a:t> </a:t>
            </a:r>
            <a:r>
              <a:rPr lang="pl-PL" sz="1600" i="1" baseline="0" dirty="0" err="1" smtClean="0">
                <a:solidFill>
                  <a:schemeClr val="tx1"/>
                </a:solidFill>
              </a:rPr>
              <a:t>probability</a:t>
            </a:r>
            <a:r>
              <a:rPr lang="pl-PL" sz="1600" i="1" baseline="0" dirty="0" smtClean="0">
                <a:solidFill>
                  <a:schemeClr val="tx1"/>
                </a:solidFill>
              </a:rPr>
              <a:t>                                 </a:t>
            </a:r>
            <a:r>
              <a:rPr lang="pl-PL" i="1" dirty="0" err="1"/>
              <a:t>r</a:t>
            </a:r>
            <a:r>
              <a:rPr lang="pl-PL" i="1" dirty="0" err="1" smtClean="0"/>
              <a:t>educed</a:t>
            </a:r>
            <a:r>
              <a:rPr lang="pl-PL" i="1" dirty="0" smtClean="0"/>
              <a:t> E</a:t>
            </a:r>
            <a:r>
              <a:rPr lang="pl-PL" i="1" dirty="0"/>
              <a:t>2</a:t>
            </a:r>
            <a:r>
              <a:rPr lang="pl-PL" i="1" dirty="0" smtClean="0"/>
              <a:t> </a:t>
            </a:r>
            <a:r>
              <a:rPr lang="pl-PL" i="1" dirty="0" err="1"/>
              <a:t>m</a:t>
            </a:r>
            <a:r>
              <a:rPr lang="pl-PL" i="1" dirty="0" err="1" smtClean="0"/>
              <a:t>atrix</a:t>
            </a:r>
            <a:r>
              <a:rPr lang="pl-PL" i="1" dirty="0" smtClean="0"/>
              <a:t> </a:t>
            </a:r>
            <a:r>
              <a:rPr lang="pl-PL" i="1" dirty="0"/>
              <a:t>e</a:t>
            </a:r>
            <a:r>
              <a:rPr lang="pl-PL" i="1" dirty="0" smtClean="0"/>
              <a:t>lement</a:t>
            </a:r>
            <a:endParaRPr lang="pl-PL" i="1" baseline="0" dirty="0" smtClean="0">
              <a:solidFill>
                <a:schemeClr val="tx1"/>
              </a:solidFill>
            </a:endParaRPr>
          </a:p>
          <a:p>
            <a:endParaRPr lang="pl-PL" sz="1600" b="0" i="1" baseline="0" dirty="0" smtClean="0">
              <a:solidFill>
                <a:schemeClr val="tx1"/>
              </a:solidFill>
            </a:endParaRPr>
          </a:p>
          <a:p>
            <a:r>
              <a:rPr lang="pl-PL" b="0" i="1" baseline="0" dirty="0" smtClean="0">
                <a:solidFill>
                  <a:srgbClr val="7030A0"/>
                </a:solidFill>
              </a:rPr>
              <a:t>    </a:t>
            </a:r>
            <a:r>
              <a:rPr lang="pl-PL" sz="2000" b="0" i="1" baseline="0" dirty="0" smtClean="0">
                <a:solidFill>
                  <a:srgbClr val="7030A0"/>
                </a:solidFill>
              </a:rPr>
              <a:t>    B( E</a:t>
            </a:r>
            <a:r>
              <a:rPr lang="pl-PL" sz="2000" b="0" i="1" baseline="0" dirty="0">
                <a:solidFill>
                  <a:srgbClr val="7030A0"/>
                </a:solidFill>
              </a:rPr>
              <a:t>2</a:t>
            </a:r>
            <a:r>
              <a:rPr lang="pl-PL" sz="2000" b="0" i="1" baseline="0" dirty="0" smtClean="0">
                <a:solidFill>
                  <a:srgbClr val="7030A0"/>
                </a:solidFill>
              </a:rPr>
              <a:t>; I</a:t>
            </a:r>
            <a:r>
              <a:rPr lang="pl-PL" sz="2000" b="0" i="1" dirty="0" smtClean="0">
                <a:solidFill>
                  <a:srgbClr val="7030A0"/>
                </a:solidFill>
              </a:rPr>
              <a:t>r  </a:t>
            </a:r>
            <a:r>
              <a:rPr lang="pl-PL" sz="2000" b="0" i="1" baseline="0" dirty="0" smtClean="0">
                <a:solidFill>
                  <a:srgbClr val="7030A0"/>
                </a:solidFill>
              </a:rPr>
              <a:t>→ </a:t>
            </a:r>
            <a:r>
              <a:rPr lang="pl-PL" sz="2000" b="0" i="1" baseline="0" dirty="0" err="1" smtClean="0">
                <a:solidFill>
                  <a:srgbClr val="7030A0"/>
                </a:solidFill>
              </a:rPr>
              <a:t>I</a:t>
            </a:r>
            <a:r>
              <a:rPr lang="pl-PL" sz="2000" b="0" i="1" baseline="-25000" dirty="0" err="1" smtClean="0">
                <a:solidFill>
                  <a:srgbClr val="7030A0"/>
                </a:solidFill>
              </a:rPr>
              <a:t>s</a:t>
            </a:r>
            <a:r>
              <a:rPr lang="pl-PL" sz="2000" b="0" i="1" baseline="-25000" dirty="0" smtClean="0">
                <a:solidFill>
                  <a:srgbClr val="7030A0"/>
                </a:solidFill>
              </a:rPr>
              <a:t> </a:t>
            </a:r>
            <a:r>
              <a:rPr lang="pl-PL" sz="2000" b="0" i="1" baseline="0" dirty="0" smtClean="0">
                <a:solidFill>
                  <a:srgbClr val="7030A0"/>
                </a:solidFill>
              </a:rPr>
              <a:t>)        =         1/(2I</a:t>
            </a:r>
            <a:r>
              <a:rPr lang="pl-PL" sz="2000" b="0" i="1" baseline="-25000" dirty="0">
                <a:solidFill>
                  <a:srgbClr val="7030A0"/>
                </a:solidFill>
              </a:rPr>
              <a:t>r</a:t>
            </a:r>
            <a:r>
              <a:rPr lang="pl-PL" sz="2000" b="0" i="1" baseline="-25000" dirty="0" smtClean="0">
                <a:solidFill>
                  <a:srgbClr val="7030A0"/>
                </a:solidFill>
              </a:rPr>
              <a:t> </a:t>
            </a:r>
            <a:r>
              <a:rPr lang="pl-PL" sz="2000" b="0" i="1" baseline="0" dirty="0" smtClean="0">
                <a:solidFill>
                  <a:srgbClr val="7030A0"/>
                </a:solidFill>
              </a:rPr>
              <a:t>+ 1)    ˂ </a:t>
            </a:r>
            <a:r>
              <a:rPr lang="pl-PL" sz="2000" b="0" i="1" baseline="0" dirty="0" err="1" smtClean="0">
                <a:solidFill>
                  <a:srgbClr val="7030A0"/>
                </a:solidFill>
              </a:rPr>
              <a:t>I</a:t>
            </a:r>
            <a:r>
              <a:rPr lang="pl-PL" sz="2000" b="0" i="1" baseline="-25000" dirty="0" err="1" smtClean="0">
                <a:solidFill>
                  <a:srgbClr val="7030A0"/>
                </a:solidFill>
              </a:rPr>
              <a:t>s</a:t>
            </a:r>
            <a:r>
              <a:rPr lang="pl-PL" sz="2000" b="0" i="1" baseline="0" dirty="0" smtClean="0">
                <a:solidFill>
                  <a:srgbClr val="7030A0"/>
                </a:solidFill>
              </a:rPr>
              <a:t>║</a:t>
            </a:r>
            <a:r>
              <a:rPr lang="pl-PL" sz="2800" b="0" i="1" baseline="0" dirty="0" smtClean="0">
                <a:solidFill>
                  <a:srgbClr val="7030A0"/>
                </a:solidFill>
              </a:rPr>
              <a:t> </a:t>
            </a:r>
            <a:r>
              <a:rPr lang="pl-PL" sz="2800" b="0" i="1" baseline="0" dirty="0" smtClean="0">
                <a:solidFill>
                  <a:srgbClr val="7030A0"/>
                </a:solidFill>
                <a:latin typeface="Gabriola" panose="04040605051002020D02" pitchFamily="82" charset="0"/>
              </a:rPr>
              <a:t>M</a:t>
            </a:r>
            <a:r>
              <a:rPr lang="pl-PL" sz="2800" b="0" i="1" baseline="0" dirty="0">
                <a:solidFill>
                  <a:srgbClr val="7030A0"/>
                </a:solidFill>
                <a:latin typeface="Gabriola" panose="04040605051002020D02" pitchFamily="82" charset="0"/>
              </a:rPr>
              <a:t> </a:t>
            </a:r>
            <a:r>
              <a:rPr lang="pl-PL" sz="2000" b="0" i="1" baseline="0" dirty="0" smtClean="0">
                <a:solidFill>
                  <a:srgbClr val="7030A0"/>
                </a:solidFill>
                <a:latin typeface="+mn-lt"/>
              </a:rPr>
              <a:t>(E2</a:t>
            </a:r>
            <a:r>
              <a:rPr lang="pl-PL" sz="2000" b="0" i="1" baseline="0" dirty="0" smtClean="0">
                <a:solidFill>
                  <a:srgbClr val="7030A0"/>
                </a:solidFill>
              </a:rPr>
              <a:t>)║I</a:t>
            </a:r>
            <a:r>
              <a:rPr lang="pl-PL" sz="2000" b="0" i="1" baseline="-25000" dirty="0" smtClean="0">
                <a:solidFill>
                  <a:srgbClr val="7030A0"/>
                </a:solidFill>
              </a:rPr>
              <a:t>r  </a:t>
            </a:r>
            <a:r>
              <a:rPr lang="pl-PL" sz="2000" b="0" i="1" baseline="0" dirty="0" smtClean="0">
                <a:solidFill>
                  <a:srgbClr val="7030A0"/>
                </a:solidFill>
              </a:rPr>
              <a:t>˃ </a:t>
            </a:r>
            <a:r>
              <a:rPr lang="pl-PL" sz="2000" i="1" baseline="30000" dirty="0" smtClean="0">
                <a:solidFill>
                  <a:srgbClr val="7030A0"/>
                </a:solidFill>
              </a:rPr>
              <a:t>2 </a:t>
            </a:r>
          </a:p>
          <a:p>
            <a:endParaRPr lang="pl-PL" sz="2000" i="1" baseline="30000" dirty="0"/>
          </a:p>
          <a:p>
            <a:endParaRPr lang="pl-PL" sz="2000" i="1" baseline="30000" dirty="0" smtClean="0"/>
          </a:p>
          <a:p>
            <a:r>
              <a:rPr lang="pl-PL" sz="2000" i="1" baseline="30000" dirty="0" smtClean="0"/>
              <a:t>   </a:t>
            </a:r>
          </a:p>
          <a:p>
            <a:endParaRPr lang="pl-PL" sz="2000" i="1" baseline="30000" dirty="0"/>
          </a:p>
          <a:p>
            <a:endParaRPr lang="pl-PL" sz="2000" i="1" baseline="30000" dirty="0" smtClean="0"/>
          </a:p>
          <a:p>
            <a:endParaRPr lang="pl-PL" sz="2000" i="1" baseline="30000" dirty="0" smtClean="0"/>
          </a:p>
        </p:txBody>
      </p:sp>
      <p:sp>
        <p:nvSpPr>
          <p:cNvPr id="8" name="Text Box 4"/>
          <p:cNvSpPr txBox="1">
            <a:spLocks noChangeArrowheads="1"/>
          </p:cNvSpPr>
          <p:nvPr/>
        </p:nvSpPr>
        <p:spPr bwMode="auto">
          <a:xfrm>
            <a:off x="525736" y="3146585"/>
            <a:ext cx="6480720" cy="10024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Times New Roman" panose="02020603050405020304" pitchFamily="18" charset="0"/>
                <a:ea typeface="Droid Sans Fallback" charset="0"/>
                <a:cs typeface="Droid Sans Fallback"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Times New Roman" panose="02020603050405020304" pitchFamily="18" charset="0"/>
                <a:ea typeface="Droid Sans Fallback" charset="0"/>
                <a:cs typeface="Droid Sans Fallback"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Times New Roman" panose="02020603050405020304" pitchFamily="18" charset="0"/>
                <a:ea typeface="Droid Sans Fallback" charset="0"/>
                <a:cs typeface="Droid Sans Fallback"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Times New Roman" panose="02020603050405020304" pitchFamily="18" charset="0"/>
                <a:ea typeface="Droid Sans Fallback" charset="0"/>
                <a:cs typeface="Droid Sans Fallback"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Times New Roman" panose="02020603050405020304" pitchFamily="18" charset="0"/>
                <a:ea typeface="Droid Sans Fallback" charset="0"/>
                <a:cs typeface="Droid Sans Fallback"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Times New Roman" panose="02020603050405020304" pitchFamily="18" charset="0"/>
                <a:ea typeface="Droid Sans Fallback" charset="0"/>
                <a:cs typeface="Droid Sans Fallback"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Times New Roman" panose="02020603050405020304" pitchFamily="18" charset="0"/>
                <a:ea typeface="Droid Sans Fallback" charset="0"/>
                <a:cs typeface="Droid Sans Fallback"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Times New Roman" panose="02020603050405020304" pitchFamily="18" charset="0"/>
                <a:ea typeface="Droid Sans Fallback" charset="0"/>
                <a:cs typeface="Droid Sans Fallback"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Times New Roman" panose="02020603050405020304" pitchFamily="18" charset="0"/>
                <a:ea typeface="Droid Sans Fallback" charset="0"/>
                <a:cs typeface="Droid Sans Fallback" charset="0"/>
              </a:defRPr>
            </a:lvl9pPr>
          </a:lstStyle>
          <a:p>
            <a:r>
              <a:rPr lang="pl-PL" sz="1200" i="1" dirty="0" smtClean="0">
                <a:latin typeface="Computer Modern" charset="0"/>
              </a:rPr>
              <a:t>     </a:t>
            </a:r>
            <a:r>
              <a:rPr lang="pl-PL" sz="1200" i="1" baseline="0" dirty="0" smtClean="0">
                <a:latin typeface="Computer Modern" charset="0"/>
              </a:rPr>
              <a:t>         </a:t>
            </a:r>
          </a:p>
          <a:p>
            <a:r>
              <a:rPr lang="pl-PL" sz="1200" i="1" baseline="0" dirty="0">
                <a:latin typeface="Computer Modern" charset="0"/>
              </a:rPr>
              <a:t> </a:t>
            </a:r>
            <a:r>
              <a:rPr lang="pl-PL" sz="1200" i="1" baseline="0" dirty="0" smtClean="0">
                <a:solidFill>
                  <a:srgbClr val="800000"/>
                </a:solidFill>
                <a:latin typeface="Computer Modern" charset="0"/>
              </a:rPr>
              <a:t>                                                                </a:t>
            </a:r>
            <a:r>
              <a:rPr lang="pl-PL" sz="1600" i="1" baseline="0" dirty="0" smtClean="0">
                <a:solidFill>
                  <a:schemeClr val="tx1"/>
                </a:solidFill>
                <a:latin typeface="Computer Modern" charset="0"/>
              </a:rPr>
              <a:t> </a:t>
            </a:r>
            <a:r>
              <a:rPr lang="pl-PL" sz="1600" i="1" baseline="0" dirty="0" err="1" smtClean="0">
                <a:solidFill>
                  <a:schemeClr val="tx1"/>
                </a:solidFill>
                <a:latin typeface="Computer Modern" charset="0"/>
              </a:rPr>
              <a:t>level</a:t>
            </a:r>
            <a:r>
              <a:rPr lang="pl-PL" sz="1600" i="1" baseline="0" dirty="0" smtClean="0">
                <a:solidFill>
                  <a:schemeClr val="tx1"/>
                </a:solidFill>
                <a:latin typeface="Computer Modern" charset="0"/>
              </a:rPr>
              <a:t> r  </a:t>
            </a:r>
            <a:r>
              <a:rPr lang="pl-PL" sz="1600" i="1" baseline="0" dirty="0" err="1" smtClean="0">
                <a:solidFill>
                  <a:schemeClr val="tx1"/>
                </a:solidFill>
                <a:latin typeface="Computer Modern" charset="0"/>
              </a:rPr>
              <a:t>lifetime</a:t>
            </a:r>
            <a:endParaRPr lang="pl-PL" sz="1600" i="1" baseline="0" dirty="0" smtClean="0">
              <a:solidFill>
                <a:schemeClr val="tx1"/>
              </a:solidFill>
              <a:latin typeface="Computer Modern" charset="0"/>
            </a:endParaRPr>
          </a:p>
          <a:p>
            <a:endParaRPr lang="pl-PL" sz="1200" b="0" i="1" baseline="0" dirty="0">
              <a:solidFill>
                <a:srgbClr val="800000"/>
              </a:solidFill>
              <a:latin typeface="Calibri" panose="020F0502020204030204" pitchFamily="34" charset="0"/>
              <a:cs typeface="Calibri" panose="020F0502020204030204" pitchFamily="34" charset="0"/>
            </a:endParaRPr>
          </a:p>
          <a:p>
            <a:r>
              <a:rPr lang="pl-PL" sz="2000" b="0" i="1" baseline="0" dirty="0" smtClean="0">
                <a:solidFill>
                  <a:srgbClr val="800000"/>
                </a:solidFill>
                <a:latin typeface="Century Schoolbook" panose="02040604050505020304" pitchFamily="18" charset="0"/>
              </a:rPr>
              <a:t>     </a:t>
            </a:r>
            <a:r>
              <a:rPr lang="en-US" sz="2000" b="0" i="1" baseline="0" dirty="0" smtClean="0">
                <a:solidFill>
                  <a:srgbClr val="800000"/>
                </a:solidFill>
                <a:latin typeface="Century Schoolbook" panose="02040604050505020304" pitchFamily="18" charset="0"/>
              </a:rPr>
              <a:t>B</a:t>
            </a:r>
            <a:r>
              <a:rPr lang="en-US" sz="2000" b="0" baseline="0" dirty="0" smtClean="0">
                <a:solidFill>
                  <a:srgbClr val="800000"/>
                </a:solidFill>
                <a:latin typeface="Century Schoolbook" panose="02040604050505020304" pitchFamily="18" charset="0"/>
              </a:rPr>
              <a:t>(</a:t>
            </a:r>
            <a:r>
              <a:rPr lang="en-US" sz="2000" b="0" i="1" baseline="0" dirty="0" smtClean="0">
                <a:solidFill>
                  <a:srgbClr val="800000"/>
                </a:solidFill>
                <a:latin typeface="Century Schoolbook" panose="02040604050505020304" pitchFamily="18" charset="0"/>
              </a:rPr>
              <a:t>E</a:t>
            </a:r>
            <a:r>
              <a:rPr lang="en-US" sz="2000" b="0" baseline="0" dirty="0" smtClean="0">
                <a:solidFill>
                  <a:srgbClr val="800000"/>
                </a:solidFill>
                <a:latin typeface="Century Schoolbook" panose="02040604050505020304" pitchFamily="18" charset="0"/>
              </a:rPr>
              <a:t>2</a:t>
            </a:r>
            <a:r>
              <a:rPr lang="pl-PL" sz="2000" b="0" baseline="0" dirty="0" smtClean="0">
                <a:solidFill>
                  <a:srgbClr val="800000"/>
                </a:solidFill>
                <a:latin typeface="Century Schoolbook" panose="02040604050505020304" pitchFamily="18" charset="0"/>
              </a:rPr>
              <a:t>;</a:t>
            </a:r>
            <a:r>
              <a:rPr lang="pl-PL" sz="2000" b="0" i="1" baseline="0" dirty="0">
                <a:solidFill>
                  <a:srgbClr val="800000"/>
                </a:solidFill>
              </a:rPr>
              <a:t> </a:t>
            </a:r>
            <a:r>
              <a:rPr lang="pl-PL" sz="2000" b="0" i="1" baseline="0" dirty="0" smtClean="0">
                <a:solidFill>
                  <a:srgbClr val="800000"/>
                </a:solidFill>
              </a:rPr>
              <a:t>I</a:t>
            </a:r>
            <a:r>
              <a:rPr lang="pl-PL" sz="2000" i="1" dirty="0" smtClean="0">
                <a:solidFill>
                  <a:srgbClr val="800000"/>
                </a:solidFill>
              </a:rPr>
              <a:t>r</a:t>
            </a:r>
            <a:r>
              <a:rPr lang="pl-PL" sz="2000" b="0" i="1" dirty="0" smtClean="0">
                <a:solidFill>
                  <a:srgbClr val="800000"/>
                </a:solidFill>
              </a:rPr>
              <a:t>  </a:t>
            </a:r>
            <a:r>
              <a:rPr lang="pl-PL" sz="2000" b="0" i="1" baseline="0" dirty="0">
                <a:solidFill>
                  <a:srgbClr val="800000"/>
                </a:solidFill>
              </a:rPr>
              <a:t>→ </a:t>
            </a:r>
            <a:r>
              <a:rPr lang="pl-PL" sz="2000" b="0" i="1" baseline="0" dirty="0" err="1" smtClean="0">
                <a:solidFill>
                  <a:srgbClr val="800000"/>
                </a:solidFill>
              </a:rPr>
              <a:t>I</a:t>
            </a:r>
            <a:r>
              <a:rPr lang="pl-PL" sz="2000" b="0" i="1" baseline="-14000" dirty="0" err="1">
                <a:solidFill>
                  <a:srgbClr val="800000"/>
                </a:solidFill>
                <a:latin typeface="Century Schoolbook" panose="02040604050505020304" pitchFamily="18" charset="0"/>
              </a:rPr>
              <a:t>s</a:t>
            </a:r>
            <a:r>
              <a:rPr lang="pl-PL" sz="2000" b="0" baseline="0" dirty="0" smtClean="0">
                <a:solidFill>
                  <a:srgbClr val="800000"/>
                </a:solidFill>
                <a:latin typeface="Century Schoolbook" panose="02040604050505020304" pitchFamily="18" charset="0"/>
              </a:rPr>
              <a:t> </a:t>
            </a:r>
            <a:r>
              <a:rPr lang="en-US" sz="2000" b="0" baseline="0" dirty="0" smtClean="0">
                <a:solidFill>
                  <a:srgbClr val="800000"/>
                </a:solidFill>
                <a:latin typeface="Century Schoolbook" panose="02040604050505020304" pitchFamily="18" charset="0"/>
              </a:rPr>
              <a:t>)</a:t>
            </a:r>
            <a:r>
              <a:rPr lang="pl-PL" sz="2000" b="0" baseline="0" dirty="0" smtClean="0">
                <a:solidFill>
                  <a:srgbClr val="800000"/>
                </a:solidFill>
                <a:latin typeface="Century Schoolbook" panose="02040604050505020304" pitchFamily="18" charset="0"/>
              </a:rPr>
              <a:t>  </a:t>
            </a:r>
            <a:r>
              <a:rPr lang="en-US" sz="2000" b="0" i="1" baseline="0" dirty="0" smtClean="0">
                <a:solidFill>
                  <a:srgbClr val="800000"/>
                </a:solidFill>
                <a:latin typeface="Century Schoolbook" panose="02040604050505020304" pitchFamily="18" charset="0"/>
              </a:rPr>
              <a:t>E</a:t>
            </a:r>
            <a:r>
              <a:rPr lang="pl-PL" sz="2000" i="1" baseline="30000" dirty="0" smtClean="0">
                <a:solidFill>
                  <a:srgbClr val="800000"/>
                </a:solidFill>
                <a:latin typeface="Century Schoolbook" panose="02040604050505020304" pitchFamily="18" charset="0"/>
              </a:rPr>
              <a:t>5</a:t>
            </a:r>
            <a:r>
              <a:rPr lang="el-GR" sz="2000" i="1" baseline="-25000" dirty="0" smtClean="0">
                <a:solidFill>
                  <a:srgbClr val="800000"/>
                </a:solidFill>
                <a:latin typeface="Century Schoolbook" panose="02040604050505020304" pitchFamily="18" charset="0"/>
              </a:rPr>
              <a:t>γ</a:t>
            </a:r>
            <a:r>
              <a:rPr lang="pl-PL" sz="2000" i="1" baseline="-25000" dirty="0" smtClean="0">
                <a:solidFill>
                  <a:srgbClr val="800000"/>
                </a:solidFill>
                <a:latin typeface="Century Schoolbook" panose="02040604050505020304" pitchFamily="18" charset="0"/>
              </a:rPr>
              <a:t>      </a:t>
            </a:r>
            <a:r>
              <a:rPr lang="en-US" sz="2000" i="1" baseline="0" dirty="0" smtClean="0">
                <a:solidFill>
                  <a:srgbClr val="800000"/>
                </a:solidFill>
                <a:latin typeface="Century Schoolbook" panose="02040604050505020304" pitchFamily="18" charset="0"/>
              </a:rPr>
              <a:t> </a:t>
            </a:r>
            <a:r>
              <a:rPr lang="pl-PL" sz="2000" i="1" baseline="0" dirty="0">
                <a:solidFill>
                  <a:srgbClr val="800000"/>
                </a:solidFill>
                <a:latin typeface="Century Schoolbook" panose="02040604050505020304" pitchFamily="18" charset="0"/>
                <a:cs typeface="Calibri" panose="020F0502020204030204" pitchFamily="34" charset="0"/>
              </a:rPr>
              <a:t>̴</a:t>
            </a:r>
            <a:r>
              <a:rPr lang="pl-PL" sz="2000" i="1" baseline="0" dirty="0">
                <a:solidFill>
                  <a:srgbClr val="800000"/>
                </a:solidFill>
                <a:latin typeface="Century Schoolbook" panose="02040604050505020304" pitchFamily="18" charset="0"/>
              </a:rPr>
              <a:t> </a:t>
            </a:r>
            <a:r>
              <a:rPr lang="pl-PL" sz="2000" i="1" baseline="0" dirty="0" smtClean="0">
                <a:solidFill>
                  <a:srgbClr val="800000"/>
                </a:solidFill>
                <a:latin typeface="Century Schoolbook" panose="02040604050505020304" pitchFamily="18" charset="0"/>
              </a:rPr>
              <a:t>    </a:t>
            </a:r>
            <a:r>
              <a:rPr lang="pl-PL" sz="2000" b="0" i="1" baseline="0" dirty="0" smtClean="0">
                <a:solidFill>
                  <a:srgbClr val="800000"/>
                </a:solidFill>
                <a:latin typeface="Calibri" panose="020F0502020204030204" pitchFamily="34" charset="0"/>
                <a:cs typeface="Calibri" panose="020F0502020204030204" pitchFamily="34" charset="0"/>
              </a:rPr>
              <a:t> 1/</a:t>
            </a:r>
            <a:r>
              <a:rPr lang="el-GR" sz="2000" b="0" i="1" baseline="0" dirty="0" smtClean="0">
                <a:solidFill>
                  <a:srgbClr val="800000"/>
                </a:solidFill>
                <a:latin typeface="Calibri" panose="020F0502020204030204" pitchFamily="34" charset="0"/>
                <a:cs typeface="Calibri" panose="020F0502020204030204" pitchFamily="34" charset="0"/>
              </a:rPr>
              <a:t>τ</a:t>
            </a:r>
            <a:r>
              <a:rPr lang="pl-PL" sz="3600" b="0" i="1" baseline="-25000" dirty="0" smtClean="0">
                <a:solidFill>
                  <a:srgbClr val="800000"/>
                </a:solidFill>
                <a:cs typeface="Times New Roman" panose="02020603050405020304" pitchFamily="18" charset="0"/>
              </a:rPr>
              <a:t>r        </a:t>
            </a:r>
            <a:r>
              <a:rPr lang="pl-PL" sz="1800" i="1" baseline="0" dirty="0" smtClean="0">
                <a:solidFill>
                  <a:schemeClr val="tx1"/>
                </a:solidFill>
                <a:cs typeface="Times New Roman" panose="02020603050405020304" pitchFamily="18" charset="0"/>
              </a:rPr>
              <a:t>= </a:t>
            </a:r>
            <a:r>
              <a:rPr lang="pl-PL" sz="1800" i="1" baseline="0" dirty="0" err="1" smtClean="0">
                <a:solidFill>
                  <a:schemeClr val="tx1"/>
                </a:solidFill>
                <a:cs typeface="Times New Roman" panose="02020603050405020304" pitchFamily="18" charset="0"/>
              </a:rPr>
              <a:t>transition</a:t>
            </a:r>
            <a:r>
              <a:rPr lang="pl-PL" sz="1800" i="1" baseline="0" dirty="0" smtClean="0">
                <a:solidFill>
                  <a:schemeClr val="tx1"/>
                </a:solidFill>
                <a:cs typeface="Times New Roman" panose="02020603050405020304" pitchFamily="18" charset="0"/>
              </a:rPr>
              <a:t> </a:t>
            </a:r>
            <a:r>
              <a:rPr lang="pl-PL" sz="1800" i="1" baseline="0" dirty="0" err="1" smtClean="0">
                <a:solidFill>
                  <a:schemeClr val="tx1"/>
                </a:solidFill>
                <a:cs typeface="Times New Roman" panose="02020603050405020304" pitchFamily="18" charset="0"/>
              </a:rPr>
              <a:t>probability</a:t>
            </a:r>
            <a:endParaRPr lang="pl-PL" sz="1800" i="1" baseline="0" dirty="0" smtClean="0">
              <a:solidFill>
                <a:schemeClr val="tx1"/>
              </a:solidFill>
              <a:cs typeface="Times New Roman" panose="02020603050405020304" pitchFamily="18" charset="0"/>
            </a:endParaRPr>
          </a:p>
          <a:p>
            <a:r>
              <a:rPr lang="pl-PL" sz="1800" b="0" i="1" baseline="0" dirty="0" smtClean="0">
                <a:solidFill>
                  <a:schemeClr val="tx1"/>
                </a:solidFill>
                <a:latin typeface="Century Schoolbook" panose="02040604050505020304" pitchFamily="18" charset="0"/>
                <a:cs typeface="Times New Roman" panose="02020603050405020304" pitchFamily="18" charset="0"/>
              </a:rPr>
              <a:t>   </a:t>
            </a:r>
          </a:p>
          <a:p>
            <a:endParaRPr lang="pl-PL" sz="1800" b="0" i="1" baseline="0" dirty="0">
              <a:solidFill>
                <a:schemeClr val="tx1"/>
              </a:solidFill>
              <a:latin typeface="Century Schoolbook" panose="02040604050505020304" pitchFamily="18" charset="0"/>
              <a:cs typeface="Times New Roman" panose="02020603050405020304" pitchFamily="18" charset="0"/>
            </a:endParaRPr>
          </a:p>
          <a:p>
            <a:endParaRPr lang="pl-PL" sz="1800" b="0" i="1" baseline="0" dirty="0" smtClean="0">
              <a:solidFill>
                <a:schemeClr val="tx1"/>
              </a:solidFill>
              <a:latin typeface="Century Schoolbook" panose="02040604050505020304" pitchFamily="18" charset="0"/>
              <a:cs typeface="Times New Roman" panose="02020603050405020304" pitchFamily="18" charset="0"/>
            </a:endParaRPr>
          </a:p>
          <a:p>
            <a:endParaRPr lang="pl-PL" sz="1800" b="0" i="1" baseline="0" dirty="0">
              <a:solidFill>
                <a:schemeClr val="tx1"/>
              </a:solidFill>
              <a:latin typeface="Century Schoolbook" panose="02040604050505020304" pitchFamily="18" charset="0"/>
              <a:cs typeface="Times New Roman" panose="02020603050405020304" pitchFamily="18" charset="0"/>
            </a:endParaRPr>
          </a:p>
          <a:p>
            <a:endParaRPr lang="pl-PL" sz="1800" b="0" i="1" baseline="0" dirty="0" smtClean="0">
              <a:solidFill>
                <a:schemeClr val="tx1"/>
              </a:solidFill>
              <a:latin typeface="Century Schoolbook" panose="02040604050505020304" pitchFamily="18" charset="0"/>
              <a:cs typeface="Times New Roman" panose="02020603050405020304" pitchFamily="18" charset="0"/>
            </a:endParaRPr>
          </a:p>
          <a:p>
            <a:endParaRPr lang="pl-PL" sz="1800" b="0" i="1" baseline="0" dirty="0" smtClean="0">
              <a:solidFill>
                <a:schemeClr val="tx1"/>
              </a:solidFill>
              <a:latin typeface="Century Schoolbook" panose="02040604050505020304" pitchFamily="18" charset="0"/>
              <a:cs typeface="Times New Roman" panose="02020603050405020304" pitchFamily="18" charset="0"/>
            </a:endParaRPr>
          </a:p>
          <a:p>
            <a:endParaRPr lang="pl-PL" sz="1800" b="0" i="1" baseline="0" dirty="0">
              <a:solidFill>
                <a:schemeClr val="tx1"/>
              </a:solidFill>
              <a:latin typeface="Century Schoolbook" panose="02040604050505020304" pitchFamily="18" charset="0"/>
              <a:cs typeface="Times New Roman" panose="02020603050405020304" pitchFamily="18" charset="0"/>
            </a:endParaRPr>
          </a:p>
          <a:p>
            <a:endParaRPr lang="pl-PL" sz="1800" b="0" i="1" baseline="0" dirty="0" smtClean="0">
              <a:solidFill>
                <a:schemeClr val="tx1"/>
              </a:solidFill>
              <a:latin typeface="Century Schoolbook" panose="02040604050505020304" pitchFamily="18" charset="0"/>
              <a:cs typeface="Times New Roman" panose="02020603050405020304" pitchFamily="18" charset="0"/>
            </a:endParaRPr>
          </a:p>
          <a:p>
            <a:endParaRPr lang="pl-PL" sz="1800" b="0" i="1" baseline="0" dirty="0">
              <a:solidFill>
                <a:schemeClr val="tx1"/>
              </a:solidFill>
              <a:latin typeface="Century Schoolbook" panose="02040604050505020304" pitchFamily="18" charset="0"/>
              <a:cs typeface="Times New Roman" panose="02020603050405020304" pitchFamily="18" charset="0"/>
            </a:endParaRPr>
          </a:p>
          <a:p>
            <a:endParaRPr lang="pl-PL" sz="1800" b="0" i="1" baseline="0" dirty="0" smtClean="0">
              <a:solidFill>
                <a:schemeClr val="tx1"/>
              </a:solidFill>
              <a:latin typeface="Century Schoolbook" panose="02040604050505020304" pitchFamily="18" charset="0"/>
              <a:cs typeface="Times New Roman" panose="02020603050405020304" pitchFamily="18" charset="0"/>
            </a:endParaRPr>
          </a:p>
          <a:p>
            <a:endParaRPr lang="pl-PL" sz="1800" b="0" i="1" baseline="0" dirty="0">
              <a:solidFill>
                <a:schemeClr val="tx1"/>
              </a:solidFill>
              <a:latin typeface="Century Schoolbook" panose="02040604050505020304" pitchFamily="18" charset="0"/>
              <a:cs typeface="Times New Roman" panose="02020603050405020304" pitchFamily="18" charset="0"/>
            </a:endParaRPr>
          </a:p>
          <a:p>
            <a:endParaRPr lang="pl-PL" sz="1800" b="0" i="1" baseline="0" dirty="0" smtClean="0">
              <a:solidFill>
                <a:schemeClr val="tx1"/>
              </a:solidFill>
              <a:latin typeface="Century Schoolbook" panose="02040604050505020304" pitchFamily="18" charset="0"/>
              <a:cs typeface="Times New Roman" panose="02020603050405020304" pitchFamily="18" charset="0"/>
            </a:endParaRPr>
          </a:p>
          <a:p>
            <a:endParaRPr lang="en-US" sz="1800" b="0" i="1" baseline="0" dirty="0">
              <a:solidFill>
                <a:schemeClr val="tx1"/>
              </a:solidFill>
              <a:latin typeface="Century Schoolbook" panose="02040604050505020304" pitchFamily="18" charset="0"/>
            </a:endParaRPr>
          </a:p>
        </p:txBody>
      </p:sp>
      <p:sp>
        <p:nvSpPr>
          <p:cNvPr id="5" name="pole tekstowe 4"/>
          <p:cNvSpPr txBox="1"/>
          <p:nvPr/>
        </p:nvSpPr>
        <p:spPr>
          <a:xfrm>
            <a:off x="1056983" y="327663"/>
            <a:ext cx="7911646" cy="321306"/>
          </a:xfrm>
          <a:prstGeom prst="rect">
            <a:avLst/>
          </a:prstGeom>
          <a:noFill/>
        </p:spPr>
        <p:txBody>
          <a:bodyPr wrap="square" rtlCol="0">
            <a:spAutoFit/>
          </a:bodyPr>
          <a:lstStyle/>
          <a:p>
            <a:r>
              <a:rPr lang="pl-PL" b="0" dirty="0" smtClean="0"/>
              <a:t>         </a:t>
            </a:r>
            <a:r>
              <a:rPr lang="pl-PL" dirty="0" smtClean="0"/>
              <a:t>   </a:t>
            </a:r>
            <a:r>
              <a:rPr lang="pl-PL" dirty="0" err="1" smtClean="0"/>
              <a:t>nuclear</a:t>
            </a:r>
            <a:r>
              <a:rPr lang="pl-PL" dirty="0" smtClean="0"/>
              <a:t> </a:t>
            </a:r>
            <a:r>
              <a:rPr lang="pl-PL" dirty="0" err="1" smtClean="0"/>
              <a:t>structure</a:t>
            </a:r>
            <a:r>
              <a:rPr lang="pl-PL" dirty="0" smtClean="0"/>
              <a:t>                                                         </a:t>
            </a:r>
            <a:r>
              <a:rPr lang="pl-PL" i="1" dirty="0" err="1"/>
              <a:t>r</a:t>
            </a:r>
            <a:r>
              <a:rPr lang="pl-PL" i="1" dirty="0" err="1" smtClean="0"/>
              <a:t>educed</a:t>
            </a:r>
            <a:r>
              <a:rPr lang="pl-PL" i="1" dirty="0" smtClean="0"/>
              <a:t> E2 m. e.</a:t>
            </a:r>
            <a:endParaRPr lang="pl-PL" i="1" dirty="0"/>
          </a:p>
        </p:txBody>
      </p:sp>
      <p:sp>
        <p:nvSpPr>
          <p:cNvPr id="7" name="pole tekstowe 6"/>
          <p:cNvSpPr txBox="1"/>
          <p:nvPr/>
        </p:nvSpPr>
        <p:spPr>
          <a:xfrm flipH="1">
            <a:off x="107504" y="4581128"/>
            <a:ext cx="8861124" cy="1237326"/>
          </a:xfrm>
          <a:prstGeom prst="rect">
            <a:avLst/>
          </a:prstGeom>
          <a:noFill/>
        </p:spPr>
        <p:txBody>
          <a:bodyPr wrap="square" rtlCol="0">
            <a:spAutoFit/>
          </a:bodyPr>
          <a:lstStyle/>
          <a:p>
            <a:r>
              <a:rPr lang="pl-PL" sz="2000" b="0" i="1" baseline="0" dirty="0" smtClean="0">
                <a:solidFill>
                  <a:srgbClr val="7030A0"/>
                </a:solidFill>
                <a:latin typeface="Century Schoolbook" panose="02040604050505020304" pitchFamily="18" charset="0"/>
              </a:rPr>
              <a:t>                 </a:t>
            </a:r>
            <a:endParaRPr lang="pl-PL" sz="2000" b="0" i="1" baseline="0" dirty="0">
              <a:solidFill>
                <a:schemeClr val="tx1"/>
              </a:solidFill>
              <a:latin typeface="Calibri" panose="020F0502020204030204" pitchFamily="34" charset="0"/>
              <a:cs typeface="Calibri" panose="020F0502020204030204" pitchFamily="34" charset="0"/>
            </a:endParaRPr>
          </a:p>
          <a:p>
            <a:r>
              <a:rPr lang="pl-PL" sz="1800" b="0" i="1" baseline="0" dirty="0" smtClean="0">
                <a:latin typeface="Calibri" panose="020F0502020204030204" pitchFamily="34" charset="0"/>
                <a:cs typeface="Calibri" panose="020F0502020204030204" pitchFamily="34" charset="0"/>
              </a:rPr>
              <a:t> </a:t>
            </a:r>
            <a:r>
              <a:rPr lang="pl-PL" sz="1800" i="1" baseline="0" dirty="0" err="1" smtClean="0">
                <a:latin typeface="Calibri" panose="020F0502020204030204" pitchFamily="34" charset="0"/>
                <a:cs typeface="Calibri" panose="020F0502020204030204" pitchFamily="34" charset="0"/>
              </a:rPr>
              <a:t>spectroscopic</a:t>
            </a:r>
            <a:r>
              <a:rPr lang="pl-PL" sz="1800" i="1" baseline="0" dirty="0" smtClean="0">
                <a:latin typeface="Calibri" panose="020F0502020204030204" pitchFamily="34" charset="0"/>
                <a:cs typeface="Calibri" panose="020F0502020204030204" pitchFamily="34" charset="0"/>
              </a:rPr>
              <a:t> quadrupole moment</a:t>
            </a:r>
          </a:p>
          <a:p>
            <a:endParaRPr lang="pl-PL" sz="1800" b="0" i="1" baseline="0" dirty="0">
              <a:latin typeface="Calibri" panose="020F0502020204030204" pitchFamily="34" charset="0"/>
              <a:cs typeface="Calibri" panose="020F0502020204030204" pitchFamily="34" charset="0"/>
            </a:endParaRPr>
          </a:p>
          <a:p>
            <a:r>
              <a:rPr lang="pl-PL" sz="1800" b="0" i="1" baseline="0" dirty="0" smtClean="0">
                <a:solidFill>
                  <a:srgbClr val="7030A0"/>
                </a:solidFill>
                <a:latin typeface="Century Schoolbook" panose="02040604050505020304" pitchFamily="18" charset="0"/>
              </a:rPr>
              <a:t>                          </a:t>
            </a:r>
            <a:r>
              <a:rPr lang="pl-PL" sz="1800" b="0" i="1" baseline="0" dirty="0" err="1">
                <a:solidFill>
                  <a:srgbClr val="7030A0"/>
                </a:solidFill>
                <a:latin typeface="Century Schoolbook" panose="02040604050505020304" pitchFamily="18" charset="0"/>
              </a:rPr>
              <a:t>eQ</a:t>
            </a:r>
            <a:r>
              <a:rPr lang="pl-PL" sz="1800" b="0" i="1" dirty="0" err="1">
                <a:solidFill>
                  <a:srgbClr val="7030A0"/>
                </a:solidFill>
                <a:latin typeface="Century Schoolbook" panose="02040604050505020304" pitchFamily="18" charset="0"/>
              </a:rPr>
              <a:t>s</a:t>
            </a:r>
            <a:r>
              <a:rPr lang="pl-PL" sz="1800" b="0" i="1" baseline="0" dirty="0">
                <a:solidFill>
                  <a:srgbClr val="7030A0"/>
                </a:solidFill>
                <a:latin typeface="Century Schoolbook" panose="02040604050505020304" pitchFamily="18" charset="0"/>
              </a:rPr>
              <a:t>(I</a:t>
            </a:r>
            <a:r>
              <a:rPr lang="pl-PL" sz="1800" b="0" i="1" baseline="0" dirty="0" smtClean="0">
                <a:solidFill>
                  <a:srgbClr val="7030A0"/>
                </a:solidFill>
                <a:latin typeface="Century Schoolbook" panose="02040604050505020304" pitchFamily="18" charset="0"/>
              </a:rPr>
              <a:t>)               </a:t>
            </a:r>
            <a:r>
              <a:rPr lang="pl-PL" sz="1800" b="0" i="1" dirty="0" smtClean="0">
                <a:solidFill>
                  <a:srgbClr val="7030A0"/>
                </a:solidFill>
                <a:latin typeface="Century Schoolbook" panose="02040604050505020304" pitchFamily="18" charset="0"/>
              </a:rPr>
              <a:t> </a:t>
            </a:r>
            <a:r>
              <a:rPr lang="pl-PL" sz="1800" i="1" baseline="0" dirty="0">
                <a:solidFill>
                  <a:srgbClr val="7030A0"/>
                </a:solidFill>
                <a:latin typeface="Century Schoolbook" panose="02040604050505020304" pitchFamily="18" charset="0"/>
                <a:cs typeface="Calibri" panose="020F0502020204030204" pitchFamily="34" charset="0"/>
              </a:rPr>
              <a:t>̴</a:t>
            </a:r>
            <a:r>
              <a:rPr lang="pl-PL" sz="1800" i="1" baseline="0" dirty="0">
                <a:solidFill>
                  <a:srgbClr val="7030A0"/>
                </a:solidFill>
                <a:latin typeface="Century Schoolbook" panose="02040604050505020304" pitchFamily="18" charset="0"/>
              </a:rPr>
              <a:t> </a:t>
            </a:r>
            <a:r>
              <a:rPr lang="pl-PL" sz="1800" b="0" i="1" dirty="0" smtClean="0">
                <a:solidFill>
                  <a:srgbClr val="7030A0"/>
                </a:solidFill>
                <a:latin typeface="Century Schoolbook" panose="02040604050505020304" pitchFamily="18" charset="0"/>
              </a:rPr>
              <a:t>             </a:t>
            </a:r>
            <a:r>
              <a:rPr lang="pl-PL" sz="1800" b="0" i="1" baseline="0" dirty="0" smtClean="0">
                <a:solidFill>
                  <a:srgbClr val="7030A0"/>
                </a:solidFill>
                <a:latin typeface="Calibri" panose="020F0502020204030204" pitchFamily="34" charset="0"/>
                <a:cs typeface="Calibri" panose="020F0502020204030204" pitchFamily="34" charset="0"/>
              </a:rPr>
              <a:t> </a:t>
            </a:r>
            <a:r>
              <a:rPr lang="pl-PL" sz="1800" b="0" i="1" baseline="0" dirty="0">
                <a:solidFill>
                  <a:srgbClr val="7030A0"/>
                </a:solidFill>
              </a:rPr>
              <a:t>˂ I║ </a:t>
            </a:r>
            <a:r>
              <a:rPr lang="pl-PL" b="0" i="1" baseline="0" dirty="0">
                <a:solidFill>
                  <a:srgbClr val="7030A0"/>
                </a:solidFill>
                <a:latin typeface="Gabriola" panose="04040605051002020D02" pitchFamily="82" charset="0"/>
              </a:rPr>
              <a:t>M</a:t>
            </a:r>
            <a:r>
              <a:rPr lang="pl-PL" sz="1800" b="0" i="1" baseline="0" dirty="0">
                <a:solidFill>
                  <a:srgbClr val="7030A0"/>
                </a:solidFill>
              </a:rPr>
              <a:t>(E2 )║I</a:t>
            </a:r>
            <a:r>
              <a:rPr lang="pl-PL" sz="1800" b="0" i="1" baseline="-25000" dirty="0">
                <a:solidFill>
                  <a:srgbClr val="7030A0"/>
                </a:solidFill>
              </a:rPr>
              <a:t>  </a:t>
            </a:r>
            <a:r>
              <a:rPr lang="pl-PL" sz="1800" b="0" i="1" baseline="0" dirty="0">
                <a:solidFill>
                  <a:srgbClr val="7030A0"/>
                </a:solidFill>
              </a:rPr>
              <a:t>˃</a:t>
            </a:r>
            <a:r>
              <a:rPr lang="pl-PL" sz="1800" b="0" i="1" baseline="0" dirty="0">
                <a:solidFill>
                  <a:schemeClr val="tx1"/>
                </a:solidFill>
              </a:rPr>
              <a:t> </a:t>
            </a:r>
            <a:endParaRPr lang="pl-PL" sz="1800" b="0" i="1" dirty="0">
              <a:latin typeface="Century Schoolbook" panose="02040604050505020304" pitchFamily="18" charset="0"/>
            </a:endParaRPr>
          </a:p>
        </p:txBody>
      </p:sp>
    </p:spTree>
    <p:extLst>
      <p:ext uri="{BB962C8B-B14F-4D97-AF65-F5344CB8AC3E}">
        <p14:creationId xmlns:p14="http://schemas.microsoft.com/office/powerpoint/2010/main" val="23723458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1520" y="404664"/>
            <a:ext cx="8029575" cy="5616575"/>
          </a:xfrm>
        </p:spPr>
        <p:txBody>
          <a:bodyPr/>
          <a:lstStyle/>
          <a:p>
            <a:pPr indent="266700" algn="l" eaLnBrk="1" hangingPunct="1"/>
            <a:r>
              <a:rPr lang="pl-PL" sz="1600" dirty="0" smtClean="0"/>
              <a:t>The </a:t>
            </a:r>
            <a:r>
              <a:rPr lang="pl-PL" sz="1600" dirty="0" err="1" smtClean="0"/>
              <a:t>aim</a:t>
            </a:r>
            <a:r>
              <a:rPr lang="en-GB" sz="1600" dirty="0" smtClean="0"/>
              <a:t> of Coulomb excitation experiment is </a:t>
            </a:r>
            <a:r>
              <a:rPr lang="pl-PL" sz="1600" dirty="0" smtClean="0"/>
              <a:t>to </a:t>
            </a:r>
            <a:r>
              <a:rPr lang="pl-PL" sz="1600" dirty="0" err="1" smtClean="0"/>
              <a:t>find</a:t>
            </a:r>
            <a:r>
              <a:rPr lang="pl-PL" sz="1600" dirty="0" smtClean="0"/>
              <a:t> </a:t>
            </a:r>
            <a:r>
              <a:rPr lang="en-GB" sz="1600" dirty="0" smtClean="0"/>
              <a:t>the set of electromagnetic matrix</a:t>
            </a:r>
            <a:r>
              <a:rPr lang="pl-PL" sz="1600" dirty="0" smtClean="0"/>
              <a:t> </a:t>
            </a:r>
            <a:r>
              <a:rPr lang="en-GB" sz="1600" dirty="0" smtClean="0"/>
              <a:t>elements.</a:t>
            </a:r>
            <a:r>
              <a:rPr lang="pl-PL" sz="1600" dirty="0" smtClean="0"/>
              <a:t> </a:t>
            </a:r>
            <a:r>
              <a:rPr lang="pl-PL" sz="1600" dirty="0" smtClean="0">
                <a:solidFill>
                  <a:srgbClr val="800000"/>
                </a:solidFill>
              </a:rPr>
              <a:t>I</a:t>
            </a:r>
            <a:r>
              <a:rPr lang="en-GB" sz="1600" dirty="0" smtClean="0">
                <a:solidFill>
                  <a:srgbClr val="800000"/>
                </a:solidFill>
              </a:rPr>
              <a:t>t can be 20</a:t>
            </a:r>
            <a:r>
              <a:rPr lang="pl-PL" sz="1600" dirty="0" smtClean="0">
                <a:solidFill>
                  <a:srgbClr val="800000"/>
                </a:solidFill>
              </a:rPr>
              <a:t> </a:t>
            </a:r>
            <a:r>
              <a:rPr lang="en-US" sz="1600" dirty="0" smtClean="0">
                <a:solidFill>
                  <a:srgbClr val="800000"/>
                </a:solidFill>
                <a:cs typeface="Arial" panose="020B0604020202020204" pitchFamily="34" charset="0"/>
              </a:rPr>
              <a:t>÷</a:t>
            </a:r>
            <a:r>
              <a:rPr lang="pl-PL" sz="1600" dirty="0" smtClean="0">
                <a:solidFill>
                  <a:srgbClr val="800000"/>
                </a:solidFill>
              </a:rPr>
              <a:t> 6</a:t>
            </a:r>
            <a:r>
              <a:rPr lang="en-GB" sz="1600" dirty="0" smtClean="0">
                <a:solidFill>
                  <a:srgbClr val="800000"/>
                </a:solidFill>
              </a:rPr>
              <a:t>0 ME for stable beam experiments</a:t>
            </a:r>
            <a:r>
              <a:rPr lang="en-GB" sz="1600" dirty="0" smtClean="0"/>
              <a:t>.</a:t>
            </a:r>
            <a:r>
              <a:rPr lang="pl-PL" sz="1600" dirty="0" smtClean="0"/>
              <a:t>       </a:t>
            </a:r>
            <a:r>
              <a:rPr lang="pl-PL" sz="1600" dirty="0" smtClean="0">
                <a:solidFill>
                  <a:schemeClr val="accent6">
                    <a:lumMod val="50000"/>
                  </a:schemeClr>
                </a:solidFill>
              </a:rPr>
              <a:t>Much less  from RIA.</a:t>
            </a:r>
            <a:r>
              <a:rPr lang="en-GB" sz="1600" dirty="0" smtClean="0"/>
              <a:t/>
            </a:r>
            <a:br>
              <a:rPr lang="en-GB" sz="1600" dirty="0" smtClean="0"/>
            </a:br>
            <a:r>
              <a:rPr lang="pl-PL" sz="1600" dirty="0" smtClean="0"/>
              <a:t/>
            </a:r>
            <a:br>
              <a:rPr lang="pl-PL" sz="1600" dirty="0" smtClean="0"/>
            </a:br>
            <a:r>
              <a:rPr lang="pl-PL" sz="1600" dirty="0" smtClean="0"/>
              <a:t>           </a:t>
            </a:r>
            <a:r>
              <a:rPr lang="pl-PL" sz="1400" b="1" dirty="0" smtClean="0">
                <a:solidFill>
                  <a:srgbClr val="000066"/>
                </a:solidFill>
                <a:cs typeface="Arial" panose="020B0604020202020204" pitchFamily="34" charset="0"/>
              </a:rPr>
              <a:t/>
            </a:r>
            <a:br>
              <a:rPr lang="pl-PL" sz="1400" b="1" dirty="0" smtClean="0">
                <a:solidFill>
                  <a:srgbClr val="000066"/>
                </a:solidFill>
                <a:cs typeface="Arial" panose="020B0604020202020204" pitchFamily="34" charset="0"/>
              </a:rPr>
            </a:br>
            <a:r>
              <a:rPr lang="pl-PL" sz="1400" b="1" dirty="0" smtClean="0">
                <a:solidFill>
                  <a:srgbClr val="7030A0"/>
                </a:solidFill>
                <a:cs typeface="Arial" panose="020B0604020202020204" pitchFamily="34" charset="0"/>
              </a:rPr>
              <a:t>      </a:t>
            </a:r>
            <a:r>
              <a:rPr lang="pl-PL" sz="1400" dirty="0" err="1" smtClean="0">
                <a:solidFill>
                  <a:srgbClr val="7030A0"/>
                </a:solidFill>
              </a:rPr>
              <a:t>Quadrupole</a:t>
            </a:r>
            <a:r>
              <a:rPr lang="pl-PL" sz="1400" dirty="0" smtClean="0">
                <a:solidFill>
                  <a:srgbClr val="7030A0"/>
                </a:solidFill>
              </a:rPr>
              <a:t> </a:t>
            </a:r>
            <a:r>
              <a:rPr lang="en-GB" sz="1400" dirty="0" err="1" smtClean="0">
                <a:solidFill>
                  <a:srgbClr val="7030A0"/>
                </a:solidFill>
              </a:rPr>
              <a:t>collectivity</a:t>
            </a:r>
            <a:r>
              <a:rPr lang="en-GB" sz="1400" dirty="0" smtClean="0">
                <a:solidFill>
                  <a:srgbClr val="7030A0"/>
                </a:solidFill>
              </a:rPr>
              <a:t> produces strong correlations of the E2 matrix elements</a:t>
            </a:r>
            <a:r>
              <a:rPr lang="pl-PL" sz="1400" dirty="0" smtClean="0">
                <a:solidFill>
                  <a:srgbClr val="7030A0"/>
                </a:solidFill>
              </a:rPr>
              <a:t> </a:t>
            </a:r>
            <a:r>
              <a:rPr lang="en-GB" sz="1400" dirty="0" smtClean="0">
                <a:solidFill>
                  <a:srgbClr val="7030A0"/>
                </a:solidFill>
              </a:rPr>
              <a:t>and </a:t>
            </a:r>
            <a:r>
              <a:rPr lang="pl-PL" sz="1400" dirty="0" smtClean="0">
                <a:solidFill>
                  <a:srgbClr val="7030A0"/>
                </a:solidFill>
              </a:rPr>
              <a:t/>
            </a:r>
            <a:br>
              <a:rPr lang="pl-PL" sz="1400" dirty="0" smtClean="0">
                <a:solidFill>
                  <a:srgbClr val="7030A0"/>
                </a:solidFill>
              </a:rPr>
            </a:br>
            <a:r>
              <a:rPr lang="pl-PL" sz="1400" dirty="0" smtClean="0">
                <a:solidFill>
                  <a:srgbClr val="7030A0"/>
                </a:solidFill>
              </a:rPr>
              <a:t>      </a:t>
            </a:r>
            <a:r>
              <a:rPr lang="en-GB" sz="1400" dirty="0" smtClean="0">
                <a:solidFill>
                  <a:srgbClr val="7030A0"/>
                </a:solidFill>
              </a:rPr>
              <a:t>the number</a:t>
            </a:r>
            <a:r>
              <a:rPr lang="pl-PL" sz="1400" dirty="0" smtClean="0">
                <a:solidFill>
                  <a:srgbClr val="7030A0"/>
                </a:solidFill>
              </a:rPr>
              <a:t> </a:t>
            </a:r>
            <a:r>
              <a:rPr lang="en-GB" sz="1400" dirty="0" smtClean="0">
                <a:solidFill>
                  <a:srgbClr val="7030A0"/>
                </a:solidFill>
              </a:rPr>
              <a:t>of significant collective variables is much lower than the number of matrix elements</a:t>
            </a:r>
            <a:r>
              <a:rPr lang="pl-PL" sz="1400" dirty="0" smtClean="0">
                <a:solidFill>
                  <a:srgbClr val="7030A0"/>
                </a:solidFill>
              </a:rPr>
              <a:t>.</a:t>
            </a:r>
            <a:br>
              <a:rPr lang="pl-PL" sz="1400" dirty="0" smtClean="0">
                <a:solidFill>
                  <a:srgbClr val="7030A0"/>
                </a:solidFill>
              </a:rPr>
            </a:br>
            <a:r>
              <a:rPr lang="pl-PL" sz="1600" dirty="0" smtClean="0">
                <a:solidFill>
                  <a:srgbClr val="7030A0"/>
                </a:solidFill>
              </a:rPr>
              <a:t/>
            </a:r>
            <a:br>
              <a:rPr lang="pl-PL" sz="1600" dirty="0" smtClean="0">
                <a:solidFill>
                  <a:srgbClr val="7030A0"/>
                </a:solidFill>
              </a:rPr>
            </a:br>
            <a:r>
              <a:rPr lang="en-GB" sz="1600" dirty="0" smtClean="0"/>
              <a:t> </a:t>
            </a:r>
            <a:r>
              <a:rPr lang="pl-PL" sz="1600" dirty="0" smtClean="0">
                <a:solidFill>
                  <a:srgbClr val="663300"/>
                </a:solidFill>
              </a:rPr>
              <a:t/>
            </a:r>
            <a:br>
              <a:rPr lang="pl-PL" sz="1600" dirty="0" smtClean="0">
                <a:solidFill>
                  <a:srgbClr val="663300"/>
                </a:solidFill>
              </a:rPr>
            </a:br>
            <a:r>
              <a:rPr lang="en-GB" sz="1600" dirty="0" smtClean="0">
                <a:solidFill>
                  <a:srgbClr val="660033"/>
                </a:solidFill>
              </a:rPr>
              <a:t> </a:t>
            </a:r>
            <a:r>
              <a:rPr lang="pl-PL" sz="1600" dirty="0">
                <a:solidFill>
                  <a:srgbClr val="660033"/>
                </a:solidFill>
              </a:rPr>
              <a:t> </a:t>
            </a:r>
            <a:r>
              <a:rPr lang="pl-PL" sz="1600" dirty="0" err="1">
                <a:solidFill>
                  <a:srgbClr val="660033"/>
                </a:solidFill>
              </a:rPr>
              <a:t>Such</a:t>
            </a:r>
            <a:r>
              <a:rPr lang="pl-PL" sz="1600" dirty="0">
                <a:solidFill>
                  <a:srgbClr val="660033"/>
                </a:solidFill>
              </a:rPr>
              <a:t> </a:t>
            </a:r>
            <a:r>
              <a:rPr lang="pl-PL" sz="1600" dirty="0" err="1">
                <a:solidFill>
                  <a:srgbClr val="660033"/>
                </a:solidFill>
              </a:rPr>
              <a:t>collective</a:t>
            </a:r>
            <a:r>
              <a:rPr lang="pl-PL" sz="1600" dirty="0">
                <a:solidFill>
                  <a:srgbClr val="660033"/>
                </a:solidFill>
              </a:rPr>
              <a:t> </a:t>
            </a:r>
            <a:r>
              <a:rPr lang="pl-PL" sz="1600" dirty="0" err="1">
                <a:solidFill>
                  <a:srgbClr val="660033"/>
                </a:solidFill>
              </a:rPr>
              <a:t>variables</a:t>
            </a:r>
            <a:r>
              <a:rPr lang="pl-PL" sz="1600" dirty="0">
                <a:solidFill>
                  <a:srgbClr val="660033"/>
                </a:solidFill>
              </a:rPr>
              <a:t> </a:t>
            </a:r>
            <a:r>
              <a:rPr lang="pl-PL" sz="1600" dirty="0" err="1" smtClean="0">
                <a:solidFill>
                  <a:srgbClr val="660033"/>
                </a:solidFill>
              </a:rPr>
              <a:t>are</a:t>
            </a:r>
            <a:r>
              <a:rPr lang="pl-PL" sz="1600" dirty="0" smtClean="0">
                <a:solidFill>
                  <a:srgbClr val="660033"/>
                </a:solidFill>
              </a:rPr>
              <a:t> </a:t>
            </a:r>
            <a:r>
              <a:rPr lang="pl-PL" sz="1600" dirty="0" err="1" smtClean="0">
                <a:solidFill>
                  <a:srgbClr val="660033"/>
                </a:solidFill>
              </a:rPr>
              <a:t>e.g</a:t>
            </a:r>
            <a:r>
              <a:rPr lang="pl-PL" sz="1600" dirty="0" smtClean="0">
                <a:solidFill>
                  <a:srgbClr val="660033"/>
                </a:solidFill>
              </a:rPr>
              <a:t>. </a:t>
            </a:r>
            <a:r>
              <a:rPr lang="pl-PL" sz="1600" dirty="0" err="1" smtClean="0">
                <a:solidFill>
                  <a:srgbClr val="660033"/>
                </a:solidFill>
              </a:rPr>
              <a:t>quadrupole</a:t>
            </a:r>
            <a:r>
              <a:rPr lang="pl-PL" sz="1600" dirty="0" smtClean="0">
                <a:solidFill>
                  <a:srgbClr val="660033"/>
                </a:solidFill>
              </a:rPr>
              <a:t> </a:t>
            </a:r>
            <a:r>
              <a:rPr lang="en-GB" sz="1600" dirty="0" smtClean="0">
                <a:solidFill>
                  <a:srgbClr val="660033"/>
                </a:solidFill>
              </a:rPr>
              <a:t>charge deformation</a:t>
            </a:r>
            <a:r>
              <a:rPr lang="pl-PL" sz="1600" dirty="0" smtClean="0">
                <a:solidFill>
                  <a:srgbClr val="660033"/>
                </a:solidFill>
              </a:rPr>
              <a:t> </a:t>
            </a:r>
            <a:r>
              <a:rPr lang="en-GB" sz="1600" dirty="0" smtClean="0">
                <a:solidFill>
                  <a:srgbClr val="660033"/>
                </a:solidFill>
              </a:rPr>
              <a:t>parameters</a:t>
            </a:r>
            <a:r>
              <a:rPr lang="pl-PL" sz="1600" dirty="0" smtClean="0">
                <a:solidFill>
                  <a:srgbClr val="660033"/>
                </a:solidFill>
              </a:rPr>
              <a:t>.</a:t>
            </a:r>
            <a:br>
              <a:rPr lang="pl-PL" sz="1600" dirty="0" smtClean="0">
                <a:solidFill>
                  <a:srgbClr val="660033"/>
                </a:solidFill>
              </a:rPr>
            </a:br>
            <a:r>
              <a:rPr lang="pl-PL" sz="1600" dirty="0" err="1" smtClean="0"/>
              <a:t>They</a:t>
            </a:r>
            <a:r>
              <a:rPr lang="pl-PL" sz="1600" dirty="0" smtClean="0"/>
              <a:t> </a:t>
            </a:r>
            <a:r>
              <a:rPr lang="en-GB" sz="1600" dirty="0" smtClean="0"/>
              <a:t>can be obtained using rotationally invariant products of the</a:t>
            </a:r>
            <a:r>
              <a:rPr lang="pl-PL" sz="1600" dirty="0" smtClean="0"/>
              <a:t> </a:t>
            </a:r>
            <a:r>
              <a:rPr lang="pl-PL" sz="1600" dirty="0" err="1" smtClean="0"/>
              <a:t>qu</a:t>
            </a:r>
            <a:r>
              <a:rPr lang="en-GB" sz="1600" dirty="0" err="1" smtClean="0"/>
              <a:t>adrupole</a:t>
            </a:r>
            <a:r>
              <a:rPr lang="en-GB" sz="1600" dirty="0" smtClean="0"/>
              <a:t> operators</a:t>
            </a:r>
            <a:r>
              <a:rPr lang="pl-PL" sz="1600" dirty="0" smtClean="0"/>
              <a:t>.</a:t>
            </a:r>
            <a:r>
              <a:rPr lang="pl-PL" sz="1600" dirty="0"/>
              <a:t/>
            </a:r>
            <a:br>
              <a:rPr lang="pl-PL" sz="1600" dirty="0"/>
            </a:br>
            <a:r>
              <a:rPr lang="pl-PL" sz="1600" dirty="0" smtClean="0"/>
              <a:t>          </a:t>
            </a:r>
            <a:r>
              <a:rPr lang="pl-PL" sz="1600" dirty="0" smtClean="0">
                <a:solidFill>
                  <a:srgbClr val="800000"/>
                </a:solidFill>
              </a:rPr>
              <a:t> </a:t>
            </a:r>
            <a:r>
              <a:rPr lang="pl-PL" sz="1600" dirty="0" err="1" smtClean="0">
                <a:solidFill>
                  <a:srgbClr val="660033"/>
                </a:solidFill>
              </a:rPr>
              <a:t>Those</a:t>
            </a:r>
            <a:r>
              <a:rPr lang="pl-PL" sz="1600" dirty="0" smtClean="0">
                <a:solidFill>
                  <a:srgbClr val="660033"/>
                </a:solidFill>
              </a:rPr>
              <a:t> SUM RULES of products of</a:t>
            </a:r>
            <a:r>
              <a:rPr lang="en-GB" sz="1600" dirty="0" smtClean="0">
                <a:solidFill>
                  <a:srgbClr val="660033"/>
                </a:solidFill>
              </a:rPr>
              <a:t> reduced E2 matrix elements </a:t>
            </a:r>
            <a:r>
              <a:rPr lang="pl-PL" sz="1600" dirty="0" smtClean="0">
                <a:solidFill>
                  <a:srgbClr val="660033"/>
                </a:solidFill>
              </a:rPr>
              <a:t/>
            </a:r>
            <a:br>
              <a:rPr lang="pl-PL" sz="1600" dirty="0" smtClean="0">
                <a:solidFill>
                  <a:srgbClr val="660033"/>
                </a:solidFill>
              </a:rPr>
            </a:br>
            <a:r>
              <a:rPr lang="pl-PL" sz="1600" dirty="0"/>
              <a:t> </a:t>
            </a:r>
            <a:r>
              <a:rPr lang="pl-PL" sz="1600" dirty="0" smtClean="0"/>
              <a:t>              </a:t>
            </a:r>
            <a:r>
              <a:rPr lang="pl-PL" sz="1600" dirty="0" err="1" smtClean="0"/>
              <a:t>are</a:t>
            </a:r>
            <a:r>
              <a:rPr lang="pl-PL" sz="1600" dirty="0" smtClean="0"/>
              <a:t> </a:t>
            </a:r>
            <a:r>
              <a:rPr lang="pl-PL" sz="1600" dirty="0" err="1" smtClean="0"/>
              <a:t>corelated</a:t>
            </a:r>
            <a:r>
              <a:rPr lang="pl-PL" sz="1600" dirty="0" smtClean="0"/>
              <a:t> </a:t>
            </a:r>
            <a:r>
              <a:rPr lang="pl-PL" sz="1600" dirty="0" err="1" smtClean="0"/>
              <a:t>directly</a:t>
            </a:r>
            <a:r>
              <a:rPr lang="pl-PL" sz="1600" dirty="0" smtClean="0"/>
              <a:t> with  </a:t>
            </a:r>
            <a:r>
              <a:rPr lang="pl-PL" sz="1600" dirty="0" err="1" smtClean="0"/>
              <a:t>charge</a:t>
            </a:r>
            <a:r>
              <a:rPr lang="pl-PL" sz="1600" dirty="0" smtClean="0"/>
              <a:t> </a:t>
            </a:r>
            <a:r>
              <a:rPr lang="pl-PL" sz="1600" dirty="0" err="1" smtClean="0"/>
              <a:t>shape</a:t>
            </a:r>
            <a:r>
              <a:rPr lang="pl-PL" sz="1600" dirty="0" smtClean="0"/>
              <a:t> in </a:t>
            </a:r>
            <a:r>
              <a:rPr lang="pl-PL" sz="1600" dirty="0" err="1" smtClean="0"/>
              <a:t>specific</a:t>
            </a:r>
            <a:r>
              <a:rPr lang="pl-PL" sz="1600" dirty="0" smtClean="0"/>
              <a:t> </a:t>
            </a:r>
            <a:r>
              <a:rPr lang="pl-PL" sz="1600" dirty="0" err="1" smtClean="0"/>
              <a:t>level</a:t>
            </a:r>
            <a:r>
              <a:rPr lang="pl-PL" sz="1600" dirty="0" smtClean="0"/>
              <a:t/>
            </a:r>
            <a:br>
              <a:rPr lang="pl-PL" sz="1600" dirty="0" smtClean="0"/>
            </a:br>
            <a:r>
              <a:rPr lang="pl-PL" sz="1600" dirty="0" smtClean="0"/>
              <a:t/>
            </a:r>
            <a:br>
              <a:rPr lang="pl-PL" sz="1600" dirty="0" smtClean="0"/>
            </a:br>
            <a:r>
              <a:rPr lang="pl-PL" sz="1600" dirty="0"/>
              <a:t/>
            </a:r>
            <a:br>
              <a:rPr lang="pl-PL" sz="1600" dirty="0"/>
            </a:br>
            <a:r>
              <a:rPr lang="pl-PL" sz="1200" i="1" dirty="0" smtClean="0">
                <a:solidFill>
                  <a:srgbClr val="800080"/>
                </a:solidFill>
              </a:rPr>
              <a:t>K. Kumar, </a:t>
            </a:r>
            <a:r>
              <a:rPr lang="pl-PL" sz="1200" i="1" dirty="0" err="1" smtClean="0">
                <a:solidFill>
                  <a:srgbClr val="800080"/>
                </a:solidFill>
              </a:rPr>
              <a:t>Phys</a:t>
            </a:r>
            <a:r>
              <a:rPr lang="pl-PL" sz="1200" i="1" dirty="0" smtClean="0">
                <a:solidFill>
                  <a:srgbClr val="800080"/>
                </a:solidFill>
              </a:rPr>
              <a:t>. </a:t>
            </a:r>
            <a:r>
              <a:rPr lang="pl-PL" sz="1200" i="1" dirty="0" err="1" smtClean="0">
                <a:solidFill>
                  <a:srgbClr val="800080"/>
                </a:solidFill>
              </a:rPr>
              <a:t>Rev</a:t>
            </a:r>
            <a:r>
              <a:rPr lang="pl-PL" sz="1200" i="1" dirty="0" smtClean="0">
                <a:solidFill>
                  <a:srgbClr val="800080"/>
                </a:solidFill>
              </a:rPr>
              <a:t>. </a:t>
            </a:r>
            <a:r>
              <a:rPr lang="pl-PL" sz="1200" i="1" dirty="0" err="1" smtClean="0">
                <a:solidFill>
                  <a:srgbClr val="800080"/>
                </a:solidFill>
              </a:rPr>
              <a:t>Lett</a:t>
            </a:r>
            <a:r>
              <a:rPr lang="pl-PL" sz="1200" i="1" dirty="0" smtClean="0">
                <a:solidFill>
                  <a:srgbClr val="800080"/>
                </a:solidFill>
              </a:rPr>
              <a:t>. 28 (1972) 249.</a:t>
            </a:r>
            <a:r>
              <a:rPr lang="pl-PL" sz="1200" i="1" dirty="0" smtClean="0">
                <a:solidFill>
                  <a:srgbClr val="800080"/>
                </a:solidFill>
                <a:cs typeface="Arial" panose="020B0604020202020204" pitchFamily="34" charset="0"/>
              </a:rPr>
              <a:t/>
            </a:r>
            <a:br>
              <a:rPr lang="pl-PL" sz="1200" i="1" dirty="0" smtClean="0">
                <a:solidFill>
                  <a:srgbClr val="800080"/>
                </a:solidFill>
                <a:cs typeface="Arial" panose="020B0604020202020204" pitchFamily="34" charset="0"/>
              </a:rPr>
            </a:br>
            <a:r>
              <a:rPr lang="pl-PL" sz="1200" i="1" dirty="0" smtClean="0">
                <a:solidFill>
                  <a:srgbClr val="800080"/>
                </a:solidFill>
                <a:cs typeface="Arial" panose="020B0604020202020204" pitchFamily="34" charset="0"/>
              </a:rPr>
              <a:t/>
            </a:r>
            <a:br>
              <a:rPr lang="pl-PL" sz="1200" i="1" dirty="0" smtClean="0">
                <a:solidFill>
                  <a:srgbClr val="800080"/>
                </a:solidFill>
                <a:cs typeface="Arial" panose="020B0604020202020204" pitchFamily="34" charset="0"/>
              </a:rPr>
            </a:br>
            <a:r>
              <a:rPr lang="pl-PL" sz="1200" i="1" dirty="0" smtClean="0">
                <a:solidFill>
                  <a:srgbClr val="800080"/>
                </a:solidFill>
              </a:rPr>
              <a:t>D. </a:t>
            </a:r>
            <a:r>
              <a:rPr lang="pl-PL" sz="1200" i="1" dirty="0" err="1" smtClean="0">
                <a:solidFill>
                  <a:srgbClr val="800080"/>
                </a:solidFill>
              </a:rPr>
              <a:t>Cline</a:t>
            </a:r>
            <a:r>
              <a:rPr lang="pl-PL" sz="1200" i="1" dirty="0" smtClean="0">
                <a:solidFill>
                  <a:srgbClr val="800080"/>
                </a:solidFill>
              </a:rPr>
              <a:t>, </a:t>
            </a:r>
            <a:r>
              <a:rPr lang="pl-PL" sz="1200" i="1" dirty="0" err="1" smtClean="0">
                <a:solidFill>
                  <a:srgbClr val="800080"/>
                </a:solidFill>
              </a:rPr>
              <a:t>Annual</a:t>
            </a:r>
            <a:r>
              <a:rPr lang="pl-PL" sz="1200" i="1" dirty="0" smtClean="0">
                <a:solidFill>
                  <a:srgbClr val="800080"/>
                </a:solidFill>
              </a:rPr>
              <a:t> </a:t>
            </a:r>
            <a:r>
              <a:rPr lang="pl-PL" sz="1200" i="1" dirty="0" err="1" smtClean="0">
                <a:solidFill>
                  <a:srgbClr val="800080"/>
                </a:solidFill>
              </a:rPr>
              <a:t>Rev</a:t>
            </a:r>
            <a:r>
              <a:rPr lang="pl-PL" sz="1200" i="1" dirty="0" smtClean="0">
                <a:solidFill>
                  <a:srgbClr val="800080"/>
                </a:solidFill>
              </a:rPr>
              <a:t>. </a:t>
            </a:r>
            <a:r>
              <a:rPr lang="pl-PL" sz="1200" i="1" dirty="0" err="1" smtClean="0">
                <a:solidFill>
                  <a:srgbClr val="800080"/>
                </a:solidFill>
              </a:rPr>
              <a:t>Nucl</a:t>
            </a:r>
            <a:r>
              <a:rPr lang="pl-PL" sz="1200" i="1" dirty="0" smtClean="0">
                <a:solidFill>
                  <a:srgbClr val="800080"/>
                </a:solidFill>
              </a:rPr>
              <a:t>. Part. </a:t>
            </a:r>
            <a:r>
              <a:rPr lang="pl-PL" sz="1200" i="1" dirty="0" err="1" smtClean="0">
                <a:solidFill>
                  <a:srgbClr val="800080"/>
                </a:solidFill>
              </a:rPr>
              <a:t>Sci</a:t>
            </a:r>
            <a:r>
              <a:rPr lang="pl-PL" sz="1200" i="1" dirty="0" smtClean="0">
                <a:solidFill>
                  <a:srgbClr val="800080"/>
                </a:solidFill>
              </a:rPr>
              <a:t>. 36 (1986) 683.</a:t>
            </a:r>
            <a:r>
              <a:rPr lang="pl-PL" sz="1200" i="1" dirty="0" smtClean="0">
                <a:solidFill>
                  <a:srgbClr val="800080"/>
                </a:solidFill>
                <a:cs typeface="Arial" panose="020B0604020202020204" pitchFamily="34" charset="0"/>
              </a:rPr>
              <a:t/>
            </a:r>
            <a:br>
              <a:rPr lang="pl-PL" sz="1200" i="1" dirty="0" smtClean="0">
                <a:solidFill>
                  <a:srgbClr val="800080"/>
                </a:solidFill>
                <a:cs typeface="Arial" panose="020B0604020202020204" pitchFamily="34" charset="0"/>
              </a:rPr>
            </a:br>
            <a:r>
              <a:rPr lang="pl-PL" sz="1200" i="1" dirty="0" smtClean="0">
                <a:solidFill>
                  <a:srgbClr val="800080"/>
                </a:solidFill>
                <a:cs typeface="Arial" panose="020B0604020202020204" pitchFamily="34" charset="0"/>
              </a:rPr>
              <a:t/>
            </a:r>
            <a:br>
              <a:rPr lang="pl-PL" sz="1200" i="1" dirty="0" smtClean="0">
                <a:solidFill>
                  <a:srgbClr val="800080"/>
                </a:solidFill>
                <a:cs typeface="Arial" panose="020B0604020202020204" pitchFamily="34" charset="0"/>
              </a:rPr>
            </a:br>
            <a:r>
              <a:rPr lang="en-US" sz="1200" i="1" dirty="0" smtClean="0">
                <a:solidFill>
                  <a:srgbClr val="800080"/>
                </a:solidFill>
                <a:cs typeface="Arial" panose="020B0604020202020204" pitchFamily="34" charset="0"/>
              </a:rPr>
              <a:t>J</a:t>
            </a:r>
            <a:r>
              <a:rPr lang="en-US" sz="1200" i="1" dirty="0">
                <a:solidFill>
                  <a:srgbClr val="800080"/>
                </a:solidFill>
                <a:cs typeface="Arial" panose="020B0604020202020204" pitchFamily="34" charset="0"/>
              </a:rPr>
              <a:t>. </a:t>
            </a:r>
            <a:r>
              <a:rPr lang="en-US" sz="1200" i="1" dirty="0" err="1">
                <a:solidFill>
                  <a:srgbClr val="800080"/>
                </a:solidFill>
                <a:cs typeface="Arial" panose="020B0604020202020204" pitchFamily="34" charset="0"/>
              </a:rPr>
              <a:t>Srebrny</a:t>
            </a:r>
            <a:r>
              <a:rPr lang="en-US" sz="1200" i="1" dirty="0">
                <a:solidFill>
                  <a:srgbClr val="800080"/>
                </a:solidFill>
                <a:cs typeface="Arial" panose="020B0604020202020204" pitchFamily="34" charset="0"/>
              </a:rPr>
              <a:t> and D. Cline, Int. J. Mod. Phys. E 20, 422 (2011). </a:t>
            </a:r>
            <a:r>
              <a:rPr lang="pl-PL" sz="1200" i="1" dirty="0" smtClean="0">
                <a:solidFill>
                  <a:srgbClr val="800080"/>
                </a:solidFill>
                <a:cs typeface="Arial" panose="020B0604020202020204" pitchFamily="34" charset="0"/>
              </a:rPr>
              <a:t/>
            </a:r>
            <a:br>
              <a:rPr lang="pl-PL" sz="1200" i="1" dirty="0" smtClean="0">
                <a:solidFill>
                  <a:srgbClr val="800080"/>
                </a:solidFill>
                <a:cs typeface="Arial" panose="020B0604020202020204" pitchFamily="34" charset="0"/>
              </a:rPr>
            </a:br>
            <a:r>
              <a:rPr lang="pl-PL" sz="1200" dirty="0" smtClean="0">
                <a:cs typeface="Arial" panose="020B0604020202020204" pitchFamily="34" charset="0"/>
              </a:rPr>
              <a:t/>
            </a:r>
            <a:br>
              <a:rPr lang="pl-PL" sz="1200" dirty="0" smtClean="0">
                <a:cs typeface="Arial" panose="020B0604020202020204" pitchFamily="34" charset="0"/>
              </a:rPr>
            </a:br>
            <a:r>
              <a:rPr lang="pl-PL" sz="1800" dirty="0" smtClean="0">
                <a:cs typeface="Arial" panose="020B0604020202020204" pitchFamily="34" charset="0"/>
              </a:rPr>
              <a:t/>
            </a:r>
            <a:br>
              <a:rPr lang="pl-PL" sz="1800" dirty="0" smtClean="0">
                <a:cs typeface="Arial" panose="020B0604020202020204" pitchFamily="34" charset="0"/>
              </a:rPr>
            </a:br>
            <a:endParaRPr lang="en-GB" sz="1800" dirty="0" smtClean="0">
              <a:cs typeface="Arial" panose="020B060402020202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102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333375"/>
            <a:ext cx="5976937" cy="451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7171" name="Text Box 1030"/>
          <p:cNvSpPr txBox="1">
            <a:spLocks noChangeArrowheads="1"/>
          </p:cNvSpPr>
          <p:nvPr/>
        </p:nvSpPr>
        <p:spPr bwMode="auto">
          <a:xfrm>
            <a:off x="755650" y="5229225"/>
            <a:ext cx="5976938" cy="31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spcBef>
                <a:spcPct val="50000"/>
              </a:spcBef>
            </a:pPr>
            <a:endParaRPr lang="pl-PL"/>
          </a:p>
        </p:txBody>
      </p:sp>
      <p:sp>
        <p:nvSpPr>
          <p:cNvPr id="7172" name="Text Box 1031"/>
          <p:cNvSpPr txBox="1">
            <a:spLocks noChangeArrowheads="1"/>
          </p:cNvSpPr>
          <p:nvPr/>
        </p:nvSpPr>
        <p:spPr bwMode="auto">
          <a:xfrm>
            <a:off x="611188" y="4901116"/>
            <a:ext cx="7200900" cy="117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r>
              <a:rPr lang="pl-PL" sz="1800" b="0" i="1" dirty="0" smtClean="0">
                <a:solidFill>
                  <a:srgbClr val="800000"/>
                </a:solidFill>
              </a:rPr>
              <a:t>28 E2 </a:t>
            </a:r>
            <a:r>
              <a:rPr lang="pl-PL" sz="1800" b="0" i="1" dirty="0" err="1" smtClean="0">
                <a:solidFill>
                  <a:srgbClr val="800000"/>
                </a:solidFill>
              </a:rPr>
              <a:t>matrix</a:t>
            </a:r>
            <a:r>
              <a:rPr lang="pl-PL" sz="1800" b="0" i="1" dirty="0" smtClean="0">
                <a:solidFill>
                  <a:srgbClr val="800000"/>
                </a:solidFill>
              </a:rPr>
              <a:t> </a:t>
            </a:r>
            <a:r>
              <a:rPr lang="pl-PL" sz="1800" b="0" i="1" dirty="0" err="1" smtClean="0">
                <a:solidFill>
                  <a:srgbClr val="800000"/>
                </a:solidFill>
              </a:rPr>
              <a:t>elements</a:t>
            </a:r>
            <a:r>
              <a:rPr lang="pl-PL" sz="1800" b="0" i="1" dirty="0" smtClean="0">
                <a:solidFill>
                  <a:srgbClr val="800000"/>
                </a:solidFill>
              </a:rPr>
              <a:t>                                  </a:t>
            </a:r>
            <a:r>
              <a:rPr lang="pl-PL" sz="1800" b="0" i="1" dirty="0" err="1" smtClean="0">
                <a:solidFill>
                  <a:srgbClr val="7030A0"/>
                </a:solidFill>
              </a:rPr>
              <a:t>signs</a:t>
            </a:r>
            <a:r>
              <a:rPr lang="pl-PL" sz="1800" b="0" i="1" dirty="0" smtClean="0">
                <a:solidFill>
                  <a:srgbClr val="7030A0"/>
                </a:solidFill>
              </a:rPr>
              <a:t> </a:t>
            </a:r>
            <a:r>
              <a:rPr lang="pl-PL" sz="1800" b="0" i="1" dirty="0" err="1" smtClean="0">
                <a:solidFill>
                  <a:srgbClr val="7030A0"/>
                </a:solidFill>
              </a:rPr>
              <a:t>convention</a:t>
            </a:r>
            <a:r>
              <a:rPr lang="pl-PL" sz="1800" b="0" i="1" dirty="0" smtClean="0">
                <a:solidFill>
                  <a:srgbClr val="7030A0"/>
                </a:solidFill>
              </a:rPr>
              <a:t>:  </a:t>
            </a:r>
            <a:r>
              <a:rPr lang="pl-PL" sz="1800" b="0" i="1" dirty="0" err="1" smtClean="0">
                <a:solidFill>
                  <a:schemeClr val="tx1"/>
                </a:solidFill>
              </a:rPr>
              <a:t>stretched</a:t>
            </a:r>
            <a:r>
              <a:rPr lang="pl-PL" sz="1800" b="0" i="1" dirty="0" smtClean="0">
                <a:solidFill>
                  <a:schemeClr val="tx1"/>
                </a:solidFill>
              </a:rPr>
              <a:t> E2 </a:t>
            </a:r>
            <a:r>
              <a:rPr lang="pl-PL" sz="1800" b="0" i="1" dirty="0" err="1" smtClean="0">
                <a:solidFill>
                  <a:schemeClr val="tx1"/>
                </a:solidFill>
              </a:rPr>
              <a:t>within</a:t>
            </a:r>
            <a:r>
              <a:rPr lang="pl-PL" sz="1800" b="0" i="1" dirty="0" smtClean="0">
                <a:solidFill>
                  <a:schemeClr val="tx1"/>
                </a:solidFill>
              </a:rPr>
              <a:t> the band  </a:t>
            </a:r>
            <a:r>
              <a:rPr lang="pl-PL" sz="1800" b="0" i="1" dirty="0" err="1" smtClean="0">
                <a:solidFill>
                  <a:srgbClr val="800080"/>
                </a:solidFill>
              </a:rPr>
              <a:t>positive</a:t>
            </a:r>
            <a:endParaRPr lang="pl-PL" sz="1800" b="0" i="1" dirty="0" smtClean="0">
              <a:solidFill>
                <a:srgbClr val="800080"/>
              </a:solidFill>
            </a:endParaRPr>
          </a:p>
          <a:p>
            <a:pPr eaLnBrk="1" hangingPunct="1"/>
            <a:endParaRPr lang="pl-PL" b="0" i="1" dirty="0">
              <a:solidFill>
                <a:srgbClr val="7030A0"/>
              </a:solidFill>
            </a:endParaRPr>
          </a:p>
          <a:p>
            <a:pPr eaLnBrk="1" hangingPunct="1"/>
            <a:r>
              <a:rPr lang="en-GB" sz="1800" b="0" i="1" dirty="0" smtClean="0">
                <a:solidFill>
                  <a:srgbClr val="7030A0"/>
                </a:solidFill>
              </a:rPr>
              <a:t>Nuclear </a:t>
            </a:r>
            <a:r>
              <a:rPr lang="en-GB" sz="1800" b="0" i="1" dirty="0">
                <a:solidFill>
                  <a:srgbClr val="7030A0"/>
                </a:solidFill>
              </a:rPr>
              <a:t>Physics A 766 (2006) 25–51</a:t>
            </a:r>
          </a:p>
          <a:p>
            <a:pPr eaLnBrk="1" hangingPunct="1"/>
            <a:r>
              <a:rPr lang="en-GB" sz="1800" b="0" i="1" dirty="0">
                <a:solidFill>
                  <a:srgbClr val="7030A0"/>
                </a:solidFill>
              </a:rPr>
              <a:t>J. </a:t>
            </a:r>
            <a:r>
              <a:rPr lang="en-GB" sz="1800" b="0" i="1" dirty="0" err="1">
                <a:solidFill>
                  <a:srgbClr val="7030A0"/>
                </a:solidFill>
              </a:rPr>
              <a:t>Srebrny</a:t>
            </a:r>
            <a:r>
              <a:rPr lang="en-GB" sz="1800" b="0" i="1" dirty="0">
                <a:solidFill>
                  <a:srgbClr val="7030A0"/>
                </a:solidFill>
              </a:rPr>
              <a:t>, T. Czosnyka, Ch. </a:t>
            </a:r>
            <a:r>
              <a:rPr lang="en-GB" sz="1800" b="0" i="1" dirty="0" err="1">
                <a:solidFill>
                  <a:srgbClr val="7030A0"/>
                </a:solidFill>
              </a:rPr>
              <a:t>Droste</a:t>
            </a:r>
            <a:r>
              <a:rPr lang="en-GB" sz="1800" b="0" i="1" dirty="0">
                <a:solidFill>
                  <a:srgbClr val="7030A0"/>
                </a:solidFill>
              </a:rPr>
              <a:t>, S.G. </a:t>
            </a:r>
            <a:r>
              <a:rPr lang="en-GB" sz="1800" b="0" i="1" dirty="0" err="1">
                <a:solidFill>
                  <a:srgbClr val="7030A0"/>
                </a:solidFill>
              </a:rPr>
              <a:t>Rohozinski,L</a:t>
            </a:r>
            <a:r>
              <a:rPr lang="en-GB" sz="1800" b="0" i="1" dirty="0">
                <a:solidFill>
                  <a:srgbClr val="7030A0"/>
                </a:solidFill>
              </a:rPr>
              <a:t>. </a:t>
            </a:r>
            <a:r>
              <a:rPr lang="en-GB" sz="1800" b="0" i="1" dirty="0" err="1">
                <a:solidFill>
                  <a:srgbClr val="7030A0"/>
                </a:solidFill>
              </a:rPr>
              <a:t>Próchniak</a:t>
            </a:r>
            <a:r>
              <a:rPr lang="en-GB" sz="1800" b="0" i="1" dirty="0">
                <a:solidFill>
                  <a:srgbClr val="7030A0"/>
                </a:solidFill>
              </a:rPr>
              <a:t>, K. </a:t>
            </a:r>
            <a:r>
              <a:rPr lang="en-GB" sz="1800" b="0" i="1" dirty="0" err="1">
                <a:solidFill>
                  <a:srgbClr val="7030A0"/>
                </a:solidFill>
              </a:rPr>
              <a:t>Zajac</a:t>
            </a:r>
            <a:r>
              <a:rPr lang="en-GB" sz="1800" b="0" i="1" dirty="0">
                <a:solidFill>
                  <a:srgbClr val="7030A0"/>
                </a:solidFill>
              </a:rPr>
              <a:t>, K. </a:t>
            </a:r>
            <a:r>
              <a:rPr lang="en-GB" sz="1800" b="0" i="1" dirty="0" err="1">
                <a:solidFill>
                  <a:srgbClr val="7030A0"/>
                </a:solidFill>
              </a:rPr>
              <a:t>Pomorski</a:t>
            </a:r>
            <a:r>
              <a:rPr lang="en-GB" sz="1800" b="0" i="1" dirty="0">
                <a:solidFill>
                  <a:srgbClr val="7030A0"/>
                </a:solidFill>
              </a:rPr>
              <a:t>, </a:t>
            </a:r>
            <a:endParaRPr lang="pl-PL" sz="1800" b="0" i="1" dirty="0">
              <a:solidFill>
                <a:srgbClr val="7030A0"/>
              </a:solidFill>
            </a:endParaRPr>
          </a:p>
          <a:p>
            <a:pPr eaLnBrk="1" hangingPunct="1"/>
            <a:r>
              <a:rPr lang="en-GB" sz="1800" b="0" i="1" dirty="0">
                <a:solidFill>
                  <a:srgbClr val="7030A0"/>
                </a:solidFill>
              </a:rPr>
              <a:t>D. Cline, C.Y. Wu, A. </a:t>
            </a:r>
            <a:r>
              <a:rPr lang="en-GB" sz="1800" b="0" i="1" dirty="0" err="1">
                <a:solidFill>
                  <a:srgbClr val="7030A0"/>
                </a:solidFill>
              </a:rPr>
              <a:t>Bäcklin</a:t>
            </a:r>
            <a:r>
              <a:rPr lang="en-GB" sz="1800" b="0" i="1" dirty="0">
                <a:solidFill>
                  <a:srgbClr val="7030A0"/>
                </a:solidFill>
              </a:rPr>
              <a:t>, L. </a:t>
            </a:r>
            <a:r>
              <a:rPr lang="en-GB" sz="1800" b="0" i="1" dirty="0" err="1">
                <a:solidFill>
                  <a:srgbClr val="7030A0"/>
                </a:solidFill>
              </a:rPr>
              <a:t>Hasselgren</a:t>
            </a:r>
            <a:r>
              <a:rPr lang="en-GB" sz="1800" b="0" i="1" dirty="0">
                <a:solidFill>
                  <a:srgbClr val="7030A0"/>
                </a:solidFill>
              </a:rPr>
              <a:t> , R.M. Diamond , D. </a:t>
            </a:r>
            <a:r>
              <a:rPr lang="en-GB" sz="1800" b="0" i="1" dirty="0" err="1">
                <a:solidFill>
                  <a:srgbClr val="7030A0"/>
                </a:solidFill>
              </a:rPr>
              <a:t>Habs</a:t>
            </a:r>
            <a:r>
              <a:rPr lang="en-GB" sz="1800" b="0" i="1" dirty="0">
                <a:solidFill>
                  <a:srgbClr val="7030A0"/>
                </a:solidFill>
              </a:rPr>
              <a:t>, H.J. </a:t>
            </a:r>
            <a:r>
              <a:rPr lang="en-GB" sz="1800" b="0" i="1" dirty="0" err="1">
                <a:solidFill>
                  <a:srgbClr val="7030A0"/>
                </a:solidFill>
              </a:rPr>
              <a:t>Körner</a:t>
            </a:r>
            <a:r>
              <a:rPr lang="en-GB" sz="1800" b="0" i="1" dirty="0">
                <a:solidFill>
                  <a:srgbClr val="7030A0"/>
                </a:solidFill>
              </a:rPr>
              <a:t>, </a:t>
            </a:r>
            <a:endParaRPr lang="pl-PL" sz="1800" b="0" i="1" dirty="0">
              <a:solidFill>
                <a:srgbClr val="7030A0"/>
              </a:solidFill>
            </a:endParaRPr>
          </a:p>
          <a:p>
            <a:pPr eaLnBrk="1" hangingPunct="1"/>
            <a:r>
              <a:rPr lang="en-GB" sz="1800" b="0" i="1" dirty="0">
                <a:solidFill>
                  <a:srgbClr val="7030A0"/>
                </a:solidFill>
              </a:rPr>
              <a:t>F.S. Stephens, C. </a:t>
            </a:r>
            <a:r>
              <a:rPr lang="en-GB" sz="1800" b="0" i="1" dirty="0" err="1">
                <a:solidFill>
                  <a:srgbClr val="7030A0"/>
                </a:solidFill>
              </a:rPr>
              <a:t>Baktash</a:t>
            </a:r>
            <a:r>
              <a:rPr lang="en-GB" sz="1800" b="0" i="1" dirty="0">
                <a:solidFill>
                  <a:srgbClr val="7030A0"/>
                </a:solidFill>
              </a:rPr>
              <a:t>, R.P. </a:t>
            </a:r>
            <a:r>
              <a:rPr lang="en-GB" sz="1800" b="0" i="1" dirty="0" err="1" smtClean="0">
                <a:solidFill>
                  <a:srgbClr val="7030A0"/>
                </a:solidFill>
              </a:rPr>
              <a:t>Kostecki</a:t>
            </a:r>
            <a:endParaRPr lang="en-GB" sz="1800" b="0" i="1" dirty="0">
              <a:solidFill>
                <a:srgbClr val="7030A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102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333375"/>
            <a:ext cx="5976937" cy="451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7171" name="Text Box 1030"/>
          <p:cNvSpPr txBox="1">
            <a:spLocks noChangeArrowheads="1"/>
          </p:cNvSpPr>
          <p:nvPr/>
        </p:nvSpPr>
        <p:spPr bwMode="auto">
          <a:xfrm>
            <a:off x="755650" y="5229225"/>
            <a:ext cx="5976938" cy="31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spcBef>
                <a:spcPct val="50000"/>
              </a:spcBef>
            </a:pPr>
            <a:endParaRPr lang="pl-PL"/>
          </a:p>
        </p:txBody>
      </p:sp>
      <p:sp>
        <p:nvSpPr>
          <p:cNvPr id="7172" name="Text Box 1031"/>
          <p:cNvSpPr txBox="1">
            <a:spLocks noChangeArrowheads="1"/>
          </p:cNvSpPr>
          <p:nvPr/>
        </p:nvSpPr>
        <p:spPr bwMode="auto">
          <a:xfrm>
            <a:off x="611188" y="4901116"/>
            <a:ext cx="7200900" cy="117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r>
              <a:rPr lang="pl-PL" sz="1800" b="0" i="1" dirty="0" smtClean="0">
                <a:solidFill>
                  <a:srgbClr val="800000"/>
                </a:solidFill>
              </a:rPr>
              <a:t>28 E2 </a:t>
            </a:r>
            <a:r>
              <a:rPr lang="pl-PL" sz="1800" b="0" i="1" dirty="0" err="1" smtClean="0">
                <a:solidFill>
                  <a:srgbClr val="800000"/>
                </a:solidFill>
              </a:rPr>
              <a:t>matrix</a:t>
            </a:r>
            <a:r>
              <a:rPr lang="pl-PL" sz="1800" b="0" i="1" dirty="0" smtClean="0">
                <a:solidFill>
                  <a:srgbClr val="800000"/>
                </a:solidFill>
              </a:rPr>
              <a:t> </a:t>
            </a:r>
            <a:r>
              <a:rPr lang="pl-PL" sz="1800" b="0" i="1" dirty="0" err="1" smtClean="0">
                <a:solidFill>
                  <a:srgbClr val="800000"/>
                </a:solidFill>
              </a:rPr>
              <a:t>elements</a:t>
            </a:r>
            <a:r>
              <a:rPr lang="pl-PL" sz="1800" b="0" i="1" dirty="0" smtClean="0">
                <a:solidFill>
                  <a:srgbClr val="800000"/>
                </a:solidFill>
              </a:rPr>
              <a:t>                                  </a:t>
            </a:r>
            <a:r>
              <a:rPr lang="pl-PL" sz="1800" b="0" i="1" dirty="0" err="1" smtClean="0">
                <a:solidFill>
                  <a:srgbClr val="7030A0"/>
                </a:solidFill>
              </a:rPr>
              <a:t>signs</a:t>
            </a:r>
            <a:r>
              <a:rPr lang="pl-PL" sz="1800" b="0" i="1" dirty="0" smtClean="0">
                <a:solidFill>
                  <a:srgbClr val="7030A0"/>
                </a:solidFill>
              </a:rPr>
              <a:t> </a:t>
            </a:r>
            <a:r>
              <a:rPr lang="pl-PL" sz="1800" b="0" i="1" dirty="0" err="1" smtClean="0">
                <a:solidFill>
                  <a:srgbClr val="7030A0"/>
                </a:solidFill>
              </a:rPr>
              <a:t>convention</a:t>
            </a:r>
            <a:r>
              <a:rPr lang="pl-PL" sz="1800" b="0" i="1" dirty="0" smtClean="0">
                <a:solidFill>
                  <a:srgbClr val="7030A0"/>
                </a:solidFill>
              </a:rPr>
              <a:t>:  </a:t>
            </a:r>
            <a:r>
              <a:rPr lang="pl-PL" sz="1800" b="0" i="1" dirty="0" err="1" smtClean="0">
                <a:solidFill>
                  <a:schemeClr val="tx1"/>
                </a:solidFill>
              </a:rPr>
              <a:t>stretched</a:t>
            </a:r>
            <a:r>
              <a:rPr lang="pl-PL" sz="1800" b="0" i="1" dirty="0" smtClean="0">
                <a:solidFill>
                  <a:schemeClr val="tx1"/>
                </a:solidFill>
              </a:rPr>
              <a:t> E2 </a:t>
            </a:r>
            <a:r>
              <a:rPr lang="pl-PL" sz="1800" b="0" i="1" dirty="0" err="1" smtClean="0">
                <a:solidFill>
                  <a:schemeClr val="tx1"/>
                </a:solidFill>
              </a:rPr>
              <a:t>within</a:t>
            </a:r>
            <a:r>
              <a:rPr lang="pl-PL" sz="1800" b="0" i="1" dirty="0" smtClean="0">
                <a:solidFill>
                  <a:schemeClr val="tx1"/>
                </a:solidFill>
              </a:rPr>
              <a:t> the band  </a:t>
            </a:r>
            <a:r>
              <a:rPr lang="pl-PL" sz="1800" b="0" i="1" dirty="0" err="1" smtClean="0">
                <a:solidFill>
                  <a:srgbClr val="800080"/>
                </a:solidFill>
              </a:rPr>
              <a:t>positive</a:t>
            </a:r>
            <a:endParaRPr lang="pl-PL" sz="1800" b="0" i="1" dirty="0" smtClean="0">
              <a:solidFill>
                <a:srgbClr val="800080"/>
              </a:solidFill>
            </a:endParaRPr>
          </a:p>
          <a:p>
            <a:pPr eaLnBrk="1" hangingPunct="1"/>
            <a:endParaRPr lang="pl-PL" b="0" i="1" dirty="0">
              <a:solidFill>
                <a:srgbClr val="7030A0"/>
              </a:solidFill>
            </a:endParaRPr>
          </a:p>
          <a:p>
            <a:pPr eaLnBrk="1" hangingPunct="1"/>
            <a:r>
              <a:rPr lang="en-GB" sz="1800" b="0" i="1" dirty="0" smtClean="0">
                <a:solidFill>
                  <a:srgbClr val="7030A0"/>
                </a:solidFill>
              </a:rPr>
              <a:t>Nuclear </a:t>
            </a:r>
            <a:r>
              <a:rPr lang="en-GB" sz="1800" b="0" i="1" dirty="0">
                <a:solidFill>
                  <a:srgbClr val="7030A0"/>
                </a:solidFill>
              </a:rPr>
              <a:t>Physics A 766 (2006) 25–51</a:t>
            </a:r>
          </a:p>
          <a:p>
            <a:pPr eaLnBrk="1" hangingPunct="1"/>
            <a:r>
              <a:rPr lang="en-GB" sz="1800" b="0" i="1" dirty="0">
                <a:solidFill>
                  <a:srgbClr val="7030A0"/>
                </a:solidFill>
              </a:rPr>
              <a:t>J. </a:t>
            </a:r>
            <a:r>
              <a:rPr lang="en-GB" sz="1800" b="0" i="1" dirty="0" err="1">
                <a:solidFill>
                  <a:srgbClr val="7030A0"/>
                </a:solidFill>
              </a:rPr>
              <a:t>Srebrny</a:t>
            </a:r>
            <a:r>
              <a:rPr lang="en-GB" sz="1800" b="0" i="1" dirty="0">
                <a:solidFill>
                  <a:srgbClr val="7030A0"/>
                </a:solidFill>
              </a:rPr>
              <a:t>, T. Czosnyka, Ch. </a:t>
            </a:r>
            <a:r>
              <a:rPr lang="en-GB" sz="1800" b="0" i="1" dirty="0" err="1">
                <a:solidFill>
                  <a:srgbClr val="7030A0"/>
                </a:solidFill>
              </a:rPr>
              <a:t>Droste</a:t>
            </a:r>
            <a:r>
              <a:rPr lang="en-GB" sz="1800" b="0" i="1" dirty="0">
                <a:solidFill>
                  <a:srgbClr val="7030A0"/>
                </a:solidFill>
              </a:rPr>
              <a:t>, S.G. </a:t>
            </a:r>
            <a:r>
              <a:rPr lang="en-GB" sz="1800" b="0" i="1" dirty="0" err="1">
                <a:solidFill>
                  <a:srgbClr val="7030A0"/>
                </a:solidFill>
              </a:rPr>
              <a:t>Rohozinski,L</a:t>
            </a:r>
            <a:r>
              <a:rPr lang="en-GB" sz="1800" b="0" i="1" dirty="0">
                <a:solidFill>
                  <a:srgbClr val="7030A0"/>
                </a:solidFill>
              </a:rPr>
              <a:t>. </a:t>
            </a:r>
            <a:r>
              <a:rPr lang="en-GB" sz="1800" b="0" i="1" dirty="0" err="1">
                <a:solidFill>
                  <a:srgbClr val="7030A0"/>
                </a:solidFill>
              </a:rPr>
              <a:t>Próchniak</a:t>
            </a:r>
            <a:r>
              <a:rPr lang="en-GB" sz="1800" b="0" i="1" dirty="0">
                <a:solidFill>
                  <a:srgbClr val="7030A0"/>
                </a:solidFill>
              </a:rPr>
              <a:t>, K. </a:t>
            </a:r>
            <a:r>
              <a:rPr lang="en-GB" sz="1800" b="0" i="1" dirty="0" err="1">
                <a:solidFill>
                  <a:srgbClr val="7030A0"/>
                </a:solidFill>
              </a:rPr>
              <a:t>Zajac</a:t>
            </a:r>
            <a:r>
              <a:rPr lang="en-GB" sz="1800" b="0" i="1" dirty="0">
                <a:solidFill>
                  <a:srgbClr val="7030A0"/>
                </a:solidFill>
              </a:rPr>
              <a:t>, K. </a:t>
            </a:r>
            <a:r>
              <a:rPr lang="en-GB" sz="1800" b="0" i="1" dirty="0" err="1">
                <a:solidFill>
                  <a:srgbClr val="7030A0"/>
                </a:solidFill>
              </a:rPr>
              <a:t>Pomorski</a:t>
            </a:r>
            <a:r>
              <a:rPr lang="en-GB" sz="1800" b="0" i="1" dirty="0">
                <a:solidFill>
                  <a:srgbClr val="7030A0"/>
                </a:solidFill>
              </a:rPr>
              <a:t>, </a:t>
            </a:r>
            <a:endParaRPr lang="pl-PL" sz="1800" b="0" i="1" dirty="0">
              <a:solidFill>
                <a:srgbClr val="7030A0"/>
              </a:solidFill>
            </a:endParaRPr>
          </a:p>
          <a:p>
            <a:pPr eaLnBrk="1" hangingPunct="1"/>
            <a:r>
              <a:rPr lang="en-GB" sz="1800" b="0" i="1" dirty="0">
                <a:solidFill>
                  <a:srgbClr val="7030A0"/>
                </a:solidFill>
              </a:rPr>
              <a:t>D. Cline, C.Y. Wu, A. </a:t>
            </a:r>
            <a:r>
              <a:rPr lang="en-GB" sz="1800" b="0" i="1" dirty="0" err="1">
                <a:solidFill>
                  <a:srgbClr val="7030A0"/>
                </a:solidFill>
              </a:rPr>
              <a:t>Bäcklin</a:t>
            </a:r>
            <a:r>
              <a:rPr lang="en-GB" sz="1800" b="0" i="1" dirty="0">
                <a:solidFill>
                  <a:srgbClr val="7030A0"/>
                </a:solidFill>
              </a:rPr>
              <a:t>, L. </a:t>
            </a:r>
            <a:r>
              <a:rPr lang="en-GB" sz="1800" b="0" i="1" dirty="0" err="1">
                <a:solidFill>
                  <a:srgbClr val="7030A0"/>
                </a:solidFill>
              </a:rPr>
              <a:t>Hasselgren</a:t>
            </a:r>
            <a:r>
              <a:rPr lang="en-GB" sz="1800" b="0" i="1" dirty="0">
                <a:solidFill>
                  <a:srgbClr val="7030A0"/>
                </a:solidFill>
              </a:rPr>
              <a:t> , R.M. Diamond , D. </a:t>
            </a:r>
            <a:r>
              <a:rPr lang="en-GB" sz="1800" b="0" i="1" dirty="0" err="1">
                <a:solidFill>
                  <a:srgbClr val="7030A0"/>
                </a:solidFill>
              </a:rPr>
              <a:t>Habs</a:t>
            </a:r>
            <a:r>
              <a:rPr lang="en-GB" sz="1800" b="0" i="1" dirty="0">
                <a:solidFill>
                  <a:srgbClr val="7030A0"/>
                </a:solidFill>
              </a:rPr>
              <a:t>, H.J. </a:t>
            </a:r>
            <a:r>
              <a:rPr lang="en-GB" sz="1800" b="0" i="1" dirty="0" err="1">
                <a:solidFill>
                  <a:srgbClr val="7030A0"/>
                </a:solidFill>
              </a:rPr>
              <a:t>Körner</a:t>
            </a:r>
            <a:r>
              <a:rPr lang="en-GB" sz="1800" b="0" i="1" dirty="0">
                <a:solidFill>
                  <a:srgbClr val="7030A0"/>
                </a:solidFill>
              </a:rPr>
              <a:t>, </a:t>
            </a:r>
            <a:endParaRPr lang="pl-PL" sz="1800" b="0" i="1" dirty="0">
              <a:solidFill>
                <a:srgbClr val="7030A0"/>
              </a:solidFill>
            </a:endParaRPr>
          </a:p>
          <a:p>
            <a:pPr eaLnBrk="1" hangingPunct="1"/>
            <a:r>
              <a:rPr lang="en-GB" sz="1800" b="0" i="1" dirty="0">
                <a:solidFill>
                  <a:srgbClr val="7030A0"/>
                </a:solidFill>
              </a:rPr>
              <a:t>F.S. Stephens, C. </a:t>
            </a:r>
            <a:r>
              <a:rPr lang="en-GB" sz="1800" b="0" i="1" dirty="0" err="1">
                <a:solidFill>
                  <a:srgbClr val="7030A0"/>
                </a:solidFill>
              </a:rPr>
              <a:t>Baktash</a:t>
            </a:r>
            <a:r>
              <a:rPr lang="en-GB" sz="1800" b="0" i="1" dirty="0">
                <a:solidFill>
                  <a:srgbClr val="7030A0"/>
                </a:solidFill>
              </a:rPr>
              <a:t>, R.P. </a:t>
            </a:r>
            <a:r>
              <a:rPr lang="en-GB" sz="1800" b="0" i="1" dirty="0" err="1" smtClean="0">
                <a:solidFill>
                  <a:srgbClr val="7030A0"/>
                </a:solidFill>
              </a:rPr>
              <a:t>Kostecki</a:t>
            </a:r>
            <a:endParaRPr lang="en-GB" sz="1800" b="0" i="1" dirty="0">
              <a:solidFill>
                <a:srgbClr val="7030A0"/>
              </a:solidFill>
            </a:endParaRPr>
          </a:p>
        </p:txBody>
      </p:sp>
      <p:sp>
        <p:nvSpPr>
          <p:cNvPr id="2" name="pole tekstowe 1"/>
          <p:cNvSpPr txBox="1"/>
          <p:nvPr/>
        </p:nvSpPr>
        <p:spPr>
          <a:xfrm>
            <a:off x="0" y="980728"/>
            <a:ext cx="7344816" cy="3641446"/>
          </a:xfrm>
          <a:prstGeom prst="rect">
            <a:avLst/>
          </a:prstGeom>
          <a:noFill/>
        </p:spPr>
        <p:txBody>
          <a:bodyPr wrap="square" rtlCol="0">
            <a:spAutoFit/>
          </a:bodyPr>
          <a:lstStyle/>
          <a:p>
            <a:r>
              <a:rPr lang="pl-PL" dirty="0" smtClean="0">
                <a:solidFill>
                  <a:srgbClr val="800080"/>
                </a:solidFill>
              </a:rPr>
              <a:t>                                +          +</a:t>
            </a:r>
          </a:p>
          <a:p>
            <a:r>
              <a:rPr lang="pl-PL" dirty="0" smtClean="0">
                <a:solidFill>
                  <a:srgbClr val="800080"/>
                </a:solidFill>
              </a:rPr>
              <a:t>                                                                     +</a:t>
            </a:r>
            <a:endParaRPr lang="pl-PL" dirty="0">
              <a:solidFill>
                <a:srgbClr val="800080"/>
              </a:solidFill>
            </a:endParaRPr>
          </a:p>
          <a:p>
            <a:endParaRPr lang="pl-PL" dirty="0" smtClean="0">
              <a:solidFill>
                <a:srgbClr val="800080"/>
              </a:solidFill>
            </a:endParaRPr>
          </a:p>
          <a:p>
            <a:r>
              <a:rPr lang="pl-PL" dirty="0" smtClean="0">
                <a:solidFill>
                  <a:srgbClr val="800080"/>
                </a:solidFill>
              </a:rPr>
              <a:t>                                             </a:t>
            </a:r>
            <a:endParaRPr lang="pl-PL" dirty="0">
              <a:solidFill>
                <a:srgbClr val="800080"/>
              </a:solidFill>
            </a:endParaRPr>
          </a:p>
          <a:p>
            <a:r>
              <a:rPr lang="pl-PL" dirty="0" smtClean="0">
                <a:solidFill>
                  <a:srgbClr val="800080"/>
                </a:solidFill>
              </a:rPr>
              <a:t>                                           +                       +</a:t>
            </a:r>
          </a:p>
          <a:p>
            <a:r>
              <a:rPr lang="pl-PL" dirty="0" smtClean="0">
                <a:solidFill>
                  <a:srgbClr val="800080"/>
                </a:solidFill>
              </a:rPr>
              <a:t>                  +                                                                    +</a:t>
            </a:r>
            <a:endParaRPr lang="pl-PL" dirty="0">
              <a:solidFill>
                <a:srgbClr val="800080"/>
              </a:solidFill>
            </a:endParaRPr>
          </a:p>
          <a:p>
            <a:endParaRPr lang="pl-PL" dirty="0" smtClean="0">
              <a:solidFill>
                <a:srgbClr val="800080"/>
              </a:solidFill>
            </a:endParaRPr>
          </a:p>
          <a:p>
            <a:endParaRPr lang="pl-PL" dirty="0" smtClean="0">
              <a:solidFill>
                <a:srgbClr val="800080"/>
              </a:solidFill>
            </a:endParaRPr>
          </a:p>
          <a:p>
            <a:r>
              <a:rPr lang="pl-PL" dirty="0" smtClean="0">
                <a:solidFill>
                  <a:srgbClr val="800080"/>
                </a:solidFill>
              </a:rPr>
              <a:t>                                           +                         +                     +</a:t>
            </a:r>
          </a:p>
          <a:p>
            <a:endParaRPr lang="pl-PL" dirty="0">
              <a:solidFill>
                <a:srgbClr val="800080"/>
              </a:solidFill>
            </a:endParaRPr>
          </a:p>
          <a:p>
            <a:r>
              <a:rPr lang="pl-PL" dirty="0" smtClean="0">
                <a:solidFill>
                  <a:srgbClr val="800080"/>
                </a:solidFill>
              </a:rPr>
              <a:t>               +</a:t>
            </a:r>
          </a:p>
          <a:p>
            <a:r>
              <a:rPr lang="pl-PL" baseline="0" dirty="0" smtClean="0">
                <a:solidFill>
                  <a:srgbClr val="800080"/>
                </a:solidFill>
              </a:rPr>
              <a:t>                             +            +                  +</a:t>
            </a:r>
            <a:endParaRPr lang="pl-PL" dirty="0">
              <a:solidFill>
                <a:srgbClr val="800080"/>
              </a:solidFill>
            </a:endParaRPr>
          </a:p>
          <a:p>
            <a:endParaRPr lang="pl-PL" dirty="0" smtClean="0">
              <a:solidFill>
                <a:srgbClr val="800080"/>
              </a:solidFill>
            </a:endParaRPr>
          </a:p>
          <a:p>
            <a:endParaRPr lang="pl-PL" dirty="0">
              <a:solidFill>
                <a:srgbClr val="800080"/>
              </a:solidFill>
            </a:endParaRPr>
          </a:p>
          <a:p>
            <a:r>
              <a:rPr lang="pl-PL" dirty="0" smtClean="0">
                <a:solidFill>
                  <a:srgbClr val="800080"/>
                </a:solidFill>
              </a:rPr>
              <a:t>                                           + </a:t>
            </a:r>
            <a:endParaRPr lang="pl-PL" dirty="0">
              <a:solidFill>
                <a:srgbClr val="800080"/>
              </a:solidFill>
            </a:endParaRPr>
          </a:p>
        </p:txBody>
      </p:sp>
    </p:spTree>
    <p:extLst>
      <p:ext uri="{BB962C8B-B14F-4D97-AF65-F5344CB8AC3E}">
        <p14:creationId xmlns:p14="http://schemas.microsoft.com/office/powerpoint/2010/main" val="36097127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body"/>
          </p:nvPr>
        </p:nvSpPr>
        <p:spPr>
          <a:xfrm>
            <a:off x="539750" y="260350"/>
            <a:ext cx="8229600" cy="4525963"/>
          </a:xfrm>
        </p:spPr>
        <p:txBody>
          <a:bodyPr lIns="90000" tIns="46800" rIns="90000" bIns="46800" anchor="t"/>
          <a:lstStyle/>
          <a:p>
            <a:pPr marL="341313" indent="-341313" algn="l" eaLnBrk="1" hangingPunct="1">
              <a:spcBef>
                <a:spcPts val="600"/>
              </a:spcBef>
              <a:buClr>
                <a:srgbClr val="D60093"/>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400" dirty="0" smtClean="0">
                <a:solidFill>
                  <a:srgbClr val="D60093"/>
                </a:solidFill>
                <a:ea typeface="+mj-ea"/>
              </a:rPr>
              <a:t>The two basic </a:t>
            </a:r>
            <a:r>
              <a:rPr lang="en-GB" sz="2400" dirty="0" err="1" smtClean="0">
                <a:solidFill>
                  <a:srgbClr val="D60093"/>
                </a:solidFill>
                <a:ea typeface="+mj-ea"/>
              </a:rPr>
              <a:t>quadrupole</a:t>
            </a:r>
            <a:r>
              <a:rPr lang="en-GB" sz="2400" dirty="0" smtClean="0">
                <a:solidFill>
                  <a:srgbClr val="D60093"/>
                </a:solidFill>
                <a:ea typeface="+mj-ea"/>
              </a:rPr>
              <a:t> invariant</a:t>
            </a:r>
            <a:r>
              <a:rPr lang="pl-PL" sz="2400" dirty="0" smtClean="0">
                <a:solidFill>
                  <a:srgbClr val="D60093"/>
                </a:solidFill>
                <a:ea typeface="+mj-ea"/>
              </a:rPr>
              <a:t>s</a:t>
            </a:r>
            <a:r>
              <a:rPr lang="en-GB" sz="2400" dirty="0" smtClean="0">
                <a:solidFill>
                  <a:srgbClr val="D60093"/>
                </a:solidFill>
                <a:ea typeface="+mj-ea"/>
              </a:rPr>
              <a:t> are formed of the </a:t>
            </a:r>
            <a:r>
              <a:rPr lang="en-GB" sz="2400" dirty="0" err="1" smtClean="0">
                <a:solidFill>
                  <a:srgbClr val="D60093"/>
                </a:solidFill>
                <a:ea typeface="+mj-ea"/>
              </a:rPr>
              <a:t>quadrupole</a:t>
            </a:r>
            <a:r>
              <a:rPr lang="en-GB" sz="2400" dirty="0" smtClean="0">
                <a:solidFill>
                  <a:srgbClr val="D60093"/>
                </a:solidFill>
                <a:ea typeface="+mj-ea"/>
              </a:rPr>
              <a:t> </a:t>
            </a:r>
            <a:r>
              <a:rPr lang="pl-PL" sz="2400" dirty="0" smtClean="0">
                <a:solidFill>
                  <a:srgbClr val="D60093"/>
                </a:solidFill>
                <a:ea typeface="+mj-ea"/>
              </a:rPr>
              <a:t>operator </a:t>
            </a:r>
            <a:r>
              <a:rPr lang="en-GB" sz="2400" dirty="0" smtClean="0">
                <a:solidFill>
                  <a:srgbClr val="D60093"/>
                </a:solidFill>
                <a:ea typeface="+mj-ea"/>
              </a:rPr>
              <a:t>tensor</a:t>
            </a:r>
            <a:r>
              <a:rPr lang="en-US" sz="3200" dirty="0" smtClean="0">
                <a:solidFill>
                  <a:schemeClr val="tx1"/>
                </a:solidFill>
                <a:latin typeface="Gabriola" pitchFamily="82" charset="0"/>
                <a:ea typeface="+mj-ea"/>
              </a:rPr>
              <a:t>M</a:t>
            </a:r>
            <a:r>
              <a:rPr lang="en-GB" sz="2400" dirty="0" smtClean="0">
                <a:ea typeface="+mj-ea"/>
              </a:rPr>
              <a:t>(E2)</a:t>
            </a:r>
            <a:r>
              <a:rPr lang="en-GB" sz="2400" dirty="0" smtClean="0">
                <a:solidFill>
                  <a:srgbClr val="D60093"/>
                </a:solidFill>
                <a:ea typeface="+mj-ea"/>
              </a:rPr>
              <a:t> in the following way</a:t>
            </a:r>
          </a:p>
        </p:txBody>
      </p:sp>
      <p:pic>
        <p:nvPicPr>
          <p:cNvPr id="512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752" y="1176360"/>
            <a:ext cx="3749374" cy="936327"/>
          </a:xfrm>
          <a:prstGeom prst="rect">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pic>
      <p:pic>
        <p:nvPicPr>
          <p:cNvPr id="5124"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5616" y="2112687"/>
            <a:ext cx="6550620" cy="866693"/>
          </a:xfrm>
          <a:prstGeom prst="rect">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pic>
      <p:sp>
        <p:nvSpPr>
          <p:cNvPr id="5125" name="Text Box 4"/>
          <p:cNvSpPr txBox="1">
            <a:spLocks noChangeArrowheads="1"/>
          </p:cNvSpPr>
          <p:nvPr/>
        </p:nvSpPr>
        <p:spPr bwMode="auto">
          <a:xfrm>
            <a:off x="468313" y="6021388"/>
            <a:ext cx="8280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endParaRPr lang="pl-PL"/>
          </a:p>
        </p:txBody>
      </p:sp>
      <p:sp>
        <p:nvSpPr>
          <p:cNvPr id="5126" name="Text Box 5"/>
          <p:cNvSpPr txBox="1">
            <a:spLocks noChangeArrowheads="1"/>
          </p:cNvSpPr>
          <p:nvPr/>
        </p:nvSpPr>
        <p:spPr bwMode="auto">
          <a:xfrm>
            <a:off x="468313" y="3332163"/>
            <a:ext cx="8675687" cy="3181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lnSpc>
                <a:spcPct val="93000"/>
              </a:lnSpc>
              <a:spcBef>
                <a:spcPct val="0"/>
              </a:spcBef>
              <a:spcAft>
                <a:spcPct val="0"/>
              </a:spcAft>
              <a:buClr>
                <a:srgbClr val="000000"/>
              </a:buClr>
              <a:buSzPct val="100000"/>
              <a:buFont typeface="Arial" panose="020B060402020202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baseline="-8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r>
              <a:rPr lang="en-GB" sz="1600" b="0" baseline="0" dirty="0">
                <a:solidFill>
                  <a:srgbClr val="800000"/>
                </a:solidFill>
              </a:rPr>
              <a:t>-  where [··· × ···]L stands for the vector coupling to angular momentum L. </a:t>
            </a:r>
          </a:p>
          <a:p>
            <a:pPr eaLnBrk="1" hangingPunct="1">
              <a:buClr>
                <a:srgbClr val="0066FF"/>
              </a:buClr>
            </a:pPr>
            <a:r>
              <a:rPr lang="en-GB" sz="1600" b="0" baseline="0" dirty="0" smtClean="0">
                <a:solidFill>
                  <a:srgbClr val="800000"/>
                </a:solidFill>
              </a:rPr>
              <a:t>-</a:t>
            </a:r>
            <a:r>
              <a:rPr lang="en-GB" sz="1600" b="0" baseline="0" dirty="0" smtClean="0">
                <a:solidFill>
                  <a:srgbClr val="0066FF"/>
                </a:solidFill>
              </a:rPr>
              <a:t>  </a:t>
            </a:r>
            <a:r>
              <a:rPr lang="en-GB" sz="1600" b="0" baseline="0" dirty="0">
                <a:solidFill>
                  <a:srgbClr val="800000"/>
                </a:solidFill>
              </a:rPr>
              <a:t>invariants are denoted here </a:t>
            </a:r>
            <a:r>
              <a:rPr lang="en-GB" sz="1600" b="0" baseline="0" dirty="0" smtClean="0">
                <a:solidFill>
                  <a:srgbClr val="800000"/>
                </a:solidFill>
              </a:rPr>
              <a:t>as </a:t>
            </a:r>
            <a:r>
              <a:rPr lang="en-GB" sz="1600" b="0" i="1" baseline="0" dirty="0"/>
              <a:t>Q</a:t>
            </a:r>
            <a:r>
              <a:rPr lang="en-GB" sz="1600" b="0" i="1" baseline="30000" dirty="0"/>
              <a:t>2</a:t>
            </a:r>
            <a:r>
              <a:rPr lang="en-GB" sz="1600" b="0" baseline="0" dirty="0">
                <a:solidFill>
                  <a:srgbClr val="0066FF"/>
                </a:solidFill>
              </a:rPr>
              <a:t> </a:t>
            </a:r>
            <a:r>
              <a:rPr lang="en-GB" sz="1600" b="0" baseline="0" dirty="0">
                <a:solidFill>
                  <a:srgbClr val="800000"/>
                </a:solidFill>
              </a:rPr>
              <a:t>and</a:t>
            </a:r>
            <a:r>
              <a:rPr lang="en-GB" sz="1600" b="0" baseline="0" dirty="0">
                <a:solidFill>
                  <a:srgbClr val="0066FF"/>
                </a:solidFill>
              </a:rPr>
              <a:t> </a:t>
            </a:r>
            <a:r>
              <a:rPr lang="en-GB" sz="1600" b="0" i="1" baseline="0" dirty="0"/>
              <a:t>Q</a:t>
            </a:r>
            <a:r>
              <a:rPr lang="en-GB" sz="1600" b="0" i="1" baseline="30000" dirty="0"/>
              <a:t>3</a:t>
            </a:r>
            <a:r>
              <a:rPr lang="en-GB" sz="1600" b="0" i="1" baseline="0" dirty="0"/>
              <a:t> </a:t>
            </a:r>
            <a:r>
              <a:rPr lang="en-GB" sz="1600" b="0" i="1" baseline="0" dirty="0" err="1"/>
              <a:t>cos</a:t>
            </a:r>
            <a:r>
              <a:rPr lang="en-GB" sz="1600" b="0" i="1" baseline="0" dirty="0"/>
              <a:t> 3δ</a:t>
            </a:r>
            <a:r>
              <a:rPr lang="en-GB" sz="1600" b="0" baseline="0" dirty="0">
                <a:solidFill>
                  <a:srgbClr val="0066FF"/>
                </a:solidFill>
              </a:rPr>
              <a:t>,   </a:t>
            </a:r>
          </a:p>
          <a:p>
            <a:pPr eaLnBrk="1" hangingPunct="1">
              <a:buClr>
                <a:srgbClr val="0066FF"/>
              </a:buClr>
            </a:pPr>
            <a:r>
              <a:rPr lang="en-GB" sz="1600" b="0" baseline="0" dirty="0">
                <a:solidFill>
                  <a:srgbClr val="0066FF"/>
                </a:solidFill>
              </a:rPr>
              <a:t>   </a:t>
            </a:r>
            <a:r>
              <a:rPr lang="en-GB" sz="1200" b="0" baseline="0" dirty="0">
                <a:solidFill>
                  <a:schemeClr val="tx1"/>
                </a:solidFill>
              </a:rPr>
              <a:t>in order to have a correspondence with collective coordinates</a:t>
            </a:r>
            <a:r>
              <a:rPr lang="en-GB" sz="1600" b="0" baseline="0" dirty="0">
                <a:solidFill>
                  <a:srgbClr val="0066FF"/>
                </a:solidFill>
              </a:rPr>
              <a:t>, </a:t>
            </a:r>
            <a:endParaRPr lang="pl-PL" sz="1600" b="0" baseline="0" dirty="0" smtClean="0">
              <a:solidFill>
                <a:srgbClr val="0066FF"/>
              </a:solidFill>
            </a:endParaRPr>
          </a:p>
          <a:p>
            <a:pPr eaLnBrk="1" hangingPunct="1">
              <a:buClr>
                <a:srgbClr val="0066FF"/>
              </a:buClr>
            </a:pPr>
            <a:endParaRPr lang="en-GB" sz="1600" b="0" baseline="0" dirty="0">
              <a:solidFill>
                <a:srgbClr val="0066FF"/>
              </a:solidFill>
            </a:endParaRPr>
          </a:p>
          <a:p>
            <a:pPr eaLnBrk="1" hangingPunct="1">
              <a:buClr>
                <a:srgbClr val="0066FF"/>
              </a:buClr>
            </a:pPr>
            <a:r>
              <a:rPr lang="en-GB" sz="1600" b="0" baseline="0" dirty="0">
                <a:solidFill>
                  <a:srgbClr val="0066FF"/>
                </a:solidFill>
              </a:rPr>
              <a:t>   </a:t>
            </a:r>
            <a:r>
              <a:rPr lang="pl-PL" sz="1600" b="0" baseline="0" dirty="0">
                <a:solidFill>
                  <a:schemeClr val="tx1"/>
                </a:solidFill>
              </a:rPr>
              <a:t>&lt;</a:t>
            </a:r>
            <a:r>
              <a:rPr lang="pl-PL" sz="1600" b="0" baseline="0" dirty="0">
                <a:solidFill>
                  <a:srgbClr val="0066FF"/>
                </a:solidFill>
              </a:rPr>
              <a:t> </a:t>
            </a:r>
            <a:r>
              <a:rPr lang="en-GB" sz="1600" b="0" i="1" baseline="0" dirty="0"/>
              <a:t>Q</a:t>
            </a:r>
            <a:r>
              <a:rPr lang="en-GB" sz="1600" b="0" i="1" baseline="30000" dirty="0"/>
              <a:t>2 </a:t>
            </a:r>
            <a:r>
              <a:rPr lang="pl-PL" sz="1600" b="0" baseline="0" dirty="0">
                <a:solidFill>
                  <a:schemeClr val="tx1"/>
                </a:solidFill>
              </a:rPr>
              <a:t>&gt;</a:t>
            </a:r>
            <a:r>
              <a:rPr lang="pl-PL" sz="1600" b="0" baseline="0" dirty="0">
                <a:solidFill>
                  <a:srgbClr val="0066FF"/>
                </a:solidFill>
              </a:rPr>
              <a:t>             </a:t>
            </a:r>
            <a:r>
              <a:rPr lang="pl-PL" sz="1600" b="0" baseline="0" dirty="0" smtClean="0">
                <a:solidFill>
                  <a:srgbClr val="800000"/>
                </a:solidFill>
              </a:rPr>
              <a:t>  </a:t>
            </a:r>
            <a:r>
              <a:rPr lang="pl-PL" sz="1600" b="0" baseline="0" dirty="0">
                <a:solidFill>
                  <a:srgbClr val="800000"/>
                </a:solidFill>
              </a:rPr>
              <a:t>i</a:t>
            </a:r>
            <a:r>
              <a:rPr lang="en-GB" sz="1600" b="0" baseline="0" dirty="0">
                <a:solidFill>
                  <a:srgbClr val="800000"/>
                </a:solidFill>
              </a:rPr>
              <a:t>s an overall </a:t>
            </a:r>
            <a:r>
              <a:rPr lang="pl-PL" sz="1600" b="0" baseline="0" dirty="0" smtClean="0">
                <a:solidFill>
                  <a:srgbClr val="800000"/>
                </a:solidFill>
              </a:rPr>
              <a:t>E2 </a:t>
            </a:r>
            <a:r>
              <a:rPr lang="en-GB" sz="1600" b="0" baseline="0" dirty="0" err="1" smtClean="0">
                <a:solidFill>
                  <a:srgbClr val="800000"/>
                </a:solidFill>
              </a:rPr>
              <a:t>quadrupole</a:t>
            </a:r>
            <a:r>
              <a:rPr lang="en-GB" sz="1600" b="0" baseline="0" dirty="0" smtClean="0">
                <a:solidFill>
                  <a:srgbClr val="800000"/>
                </a:solidFill>
              </a:rPr>
              <a:t> deformation</a:t>
            </a:r>
            <a:endParaRPr lang="pl-PL" sz="1600" b="0" baseline="0" dirty="0" smtClean="0">
              <a:solidFill>
                <a:srgbClr val="800000"/>
              </a:solidFill>
            </a:endParaRPr>
          </a:p>
          <a:p>
            <a:pPr eaLnBrk="1" hangingPunct="1">
              <a:buClr>
                <a:srgbClr val="0066FF"/>
              </a:buClr>
            </a:pPr>
            <a:endParaRPr lang="en-GB" sz="1600" b="0" baseline="0" dirty="0">
              <a:solidFill>
                <a:srgbClr val="800000"/>
              </a:solidFill>
            </a:endParaRPr>
          </a:p>
          <a:p>
            <a:pPr eaLnBrk="1" hangingPunct="1">
              <a:buClr>
                <a:srgbClr val="0066FF"/>
              </a:buClr>
            </a:pPr>
            <a:r>
              <a:rPr lang="en-GB" sz="1600" b="0" baseline="0" dirty="0">
                <a:solidFill>
                  <a:srgbClr val="0066FF"/>
                </a:solidFill>
              </a:rPr>
              <a:t>   </a:t>
            </a:r>
            <a:r>
              <a:rPr lang="pl-PL" sz="1600" b="0" baseline="0" dirty="0">
                <a:solidFill>
                  <a:schemeClr val="tx1"/>
                </a:solidFill>
              </a:rPr>
              <a:t>&lt; </a:t>
            </a:r>
            <a:r>
              <a:rPr lang="en-GB" sz="1600" b="0" i="1" baseline="0" dirty="0" err="1"/>
              <a:t>cos</a:t>
            </a:r>
            <a:r>
              <a:rPr lang="en-GB" sz="1600" b="0" i="1" baseline="0" dirty="0"/>
              <a:t> 3δ</a:t>
            </a:r>
            <a:r>
              <a:rPr lang="en-GB" sz="1600" b="0" baseline="0" dirty="0">
                <a:solidFill>
                  <a:srgbClr val="0066FF"/>
                </a:solidFill>
              </a:rPr>
              <a:t> </a:t>
            </a:r>
            <a:r>
              <a:rPr lang="pl-PL" sz="1600" b="0" baseline="0" dirty="0">
                <a:solidFill>
                  <a:srgbClr val="0066FF"/>
                </a:solidFill>
              </a:rPr>
              <a:t> </a:t>
            </a:r>
            <a:r>
              <a:rPr lang="pl-PL" sz="1600" b="0" baseline="0" dirty="0">
                <a:solidFill>
                  <a:schemeClr val="tx1"/>
                </a:solidFill>
              </a:rPr>
              <a:t>&gt;</a:t>
            </a:r>
            <a:r>
              <a:rPr lang="en-GB" sz="1600" b="0" baseline="0" dirty="0">
                <a:solidFill>
                  <a:srgbClr val="800000"/>
                </a:solidFill>
              </a:rPr>
              <a:t>     </a:t>
            </a:r>
            <a:r>
              <a:rPr lang="pl-PL" sz="1600" b="0" baseline="0" dirty="0">
                <a:solidFill>
                  <a:srgbClr val="800000"/>
                </a:solidFill>
              </a:rPr>
              <a:t>  </a:t>
            </a:r>
            <a:r>
              <a:rPr lang="en-GB" sz="1600" b="0" baseline="0" dirty="0">
                <a:solidFill>
                  <a:srgbClr val="800000"/>
                </a:solidFill>
              </a:rPr>
              <a:t>is </a:t>
            </a:r>
            <a:r>
              <a:rPr lang="pl-PL" sz="1600" b="0" baseline="0" dirty="0" smtClean="0">
                <a:solidFill>
                  <a:srgbClr val="800000"/>
                </a:solidFill>
              </a:rPr>
              <a:t>E2</a:t>
            </a:r>
            <a:r>
              <a:rPr lang="en-GB" sz="1600" b="0" baseline="0" dirty="0" smtClean="0">
                <a:solidFill>
                  <a:srgbClr val="800000"/>
                </a:solidFill>
              </a:rPr>
              <a:t> </a:t>
            </a:r>
            <a:r>
              <a:rPr lang="en-GB" sz="1600" b="0" baseline="0" dirty="0">
                <a:solidFill>
                  <a:srgbClr val="800000"/>
                </a:solidFill>
              </a:rPr>
              <a:t>triaxiality </a:t>
            </a:r>
          </a:p>
          <a:p>
            <a:pPr eaLnBrk="1" hangingPunct="1">
              <a:buClr>
                <a:srgbClr val="0066FF"/>
              </a:buClr>
            </a:pPr>
            <a:endParaRPr lang="pl-PL" sz="1200" b="0" baseline="0" dirty="0" smtClean="0">
              <a:solidFill>
                <a:schemeClr val="tx1"/>
              </a:solidFill>
            </a:endParaRPr>
          </a:p>
          <a:p>
            <a:pPr eaLnBrk="1" hangingPunct="1">
              <a:buClr>
                <a:srgbClr val="0066FF"/>
              </a:buClr>
            </a:pPr>
            <a:endParaRPr lang="en-GB" sz="1200" b="0" baseline="0" dirty="0">
              <a:solidFill>
                <a:schemeClr val="tx1"/>
              </a:solidFill>
            </a:endParaRPr>
          </a:p>
          <a:p>
            <a:pPr eaLnBrk="1" hangingPunct="1">
              <a:buClr>
                <a:srgbClr val="0066FF"/>
              </a:buClr>
              <a:buFont typeface="Arial" panose="020B0604020202020204" pitchFamily="34" charset="0"/>
              <a:buChar char="-"/>
            </a:pPr>
            <a:r>
              <a:rPr lang="en-GB" sz="1200" b="0" baseline="0" dirty="0">
                <a:solidFill>
                  <a:schemeClr val="tx1"/>
                </a:solidFill>
              </a:rPr>
              <a:t> since the components of </a:t>
            </a:r>
            <a:r>
              <a:rPr lang="en-US" sz="1200" b="0" baseline="0" dirty="0">
                <a:solidFill>
                  <a:schemeClr val="tx1"/>
                </a:solidFill>
                <a:latin typeface="Gabriola" pitchFamily="82" charset="0"/>
              </a:rPr>
              <a:t>M</a:t>
            </a:r>
            <a:r>
              <a:rPr lang="pl-PL" sz="1200" b="0" i="1" baseline="0" dirty="0">
                <a:solidFill>
                  <a:schemeClr val="tx1"/>
                </a:solidFill>
              </a:rPr>
              <a:t>(</a:t>
            </a:r>
            <a:r>
              <a:rPr lang="en-GB" sz="1200" b="0" baseline="0" dirty="0">
                <a:solidFill>
                  <a:schemeClr val="tx1"/>
                </a:solidFill>
              </a:rPr>
              <a:t>E2,µ) with different µ’s commute with each</a:t>
            </a:r>
          </a:p>
          <a:p>
            <a:pPr eaLnBrk="1" hangingPunct="1">
              <a:buClr>
                <a:srgbClr val="0066FF"/>
              </a:buClr>
            </a:pPr>
            <a:r>
              <a:rPr lang="en-GB" sz="1200" b="0" baseline="0" dirty="0">
                <a:solidFill>
                  <a:schemeClr val="tx1"/>
                </a:solidFill>
              </a:rPr>
              <a:t>   other the expectation values of the E2 invariants can be related to the </a:t>
            </a:r>
          </a:p>
          <a:p>
            <a:pPr eaLnBrk="1" hangingPunct="1">
              <a:buClr>
                <a:srgbClr val="0066FF"/>
              </a:buClr>
            </a:pPr>
            <a:r>
              <a:rPr lang="en-GB" sz="1200" b="0" baseline="0" dirty="0">
                <a:solidFill>
                  <a:schemeClr val="tx1"/>
                </a:solidFill>
              </a:rPr>
              <a:t>   reduced E2  matrix elements by making intermediate state expansions:</a:t>
            </a:r>
          </a:p>
          <a:p>
            <a:pPr eaLnBrk="1" hangingPunct="1">
              <a:spcBef>
                <a:spcPts val="1125"/>
              </a:spcBef>
              <a:buClr>
                <a:srgbClr val="0066FF"/>
              </a:buClr>
            </a:pPr>
            <a:r>
              <a:rPr lang="pl-PL" sz="1200" b="0" baseline="0" dirty="0">
                <a:solidFill>
                  <a:schemeClr val="tx1"/>
                </a:solidFill>
              </a:rPr>
              <a:t>                                        </a:t>
            </a:r>
            <a:r>
              <a:rPr lang="el-GR" sz="1200" b="0" baseline="0" dirty="0">
                <a:solidFill>
                  <a:schemeClr val="tx1"/>
                </a:solidFill>
                <a:cs typeface="Arial" panose="020B0604020202020204" pitchFamily="34" charset="0"/>
              </a:rPr>
              <a:t>Σ</a:t>
            </a:r>
            <a:r>
              <a:rPr lang="pl-PL" sz="1200" b="0" baseline="0" dirty="0">
                <a:solidFill>
                  <a:schemeClr val="tx1"/>
                </a:solidFill>
                <a:cs typeface="Arial" panose="020B0604020202020204" pitchFamily="34" charset="0"/>
              </a:rPr>
              <a:t> </a:t>
            </a:r>
            <a:r>
              <a:rPr lang="en-US" sz="1200" b="0" baseline="0" dirty="0">
                <a:solidFill>
                  <a:schemeClr val="tx1"/>
                </a:solidFill>
                <a:cs typeface="Arial" panose="020B0604020202020204" pitchFamily="34" charset="0"/>
              </a:rPr>
              <a:t>I</a:t>
            </a:r>
            <a:r>
              <a:rPr lang="pl-PL" sz="1200" b="0" i="1" baseline="0" dirty="0">
                <a:solidFill>
                  <a:schemeClr val="tx1"/>
                </a:solidFill>
                <a:cs typeface="Arial" panose="020B0604020202020204" pitchFamily="34" charset="0"/>
              </a:rPr>
              <a:t> R </a:t>
            </a:r>
            <a:r>
              <a:rPr lang="pl-PL" sz="1200" b="0" baseline="0" dirty="0">
                <a:solidFill>
                  <a:schemeClr val="tx1"/>
                </a:solidFill>
                <a:cs typeface="Arial" panose="020B0604020202020204" pitchFamily="34" charset="0"/>
              </a:rPr>
              <a:t>&gt; &lt; </a:t>
            </a:r>
            <a:r>
              <a:rPr lang="pl-PL" sz="1200" b="0" i="1" baseline="0" dirty="0">
                <a:solidFill>
                  <a:schemeClr val="tx1"/>
                </a:solidFill>
                <a:cs typeface="Arial" panose="020B0604020202020204" pitchFamily="34" charset="0"/>
              </a:rPr>
              <a:t>R</a:t>
            </a:r>
            <a:r>
              <a:rPr lang="pl-PL" sz="1200" b="0" baseline="0" dirty="0">
                <a:solidFill>
                  <a:schemeClr val="tx1"/>
                </a:solidFill>
                <a:cs typeface="Arial" panose="020B0604020202020204" pitchFamily="34" charset="0"/>
              </a:rPr>
              <a:t> </a:t>
            </a:r>
            <a:r>
              <a:rPr lang="en-US" sz="1200" b="0" baseline="0" dirty="0">
                <a:solidFill>
                  <a:schemeClr val="tx1"/>
                </a:solidFill>
                <a:cs typeface="Arial" panose="020B0604020202020204" pitchFamily="34" charset="0"/>
              </a:rPr>
              <a:t>I</a:t>
            </a:r>
            <a:r>
              <a:rPr lang="pl-PL" sz="1200" b="0" baseline="0" dirty="0">
                <a:solidFill>
                  <a:schemeClr val="tx1"/>
                </a:solidFill>
                <a:cs typeface="Arial" panose="020B0604020202020204" pitchFamily="34" charset="0"/>
              </a:rPr>
              <a:t>  =  1</a:t>
            </a:r>
            <a:endParaRPr lang="en-US" sz="1200" b="0" baseline="0" dirty="0">
              <a:solidFill>
                <a:schemeClr val="tx1"/>
              </a:solidFill>
              <a:cs typeface="Arial" panose="020B0604020202020204" pitchFamily="34" charset="0"/>
            </a:endParaRPr>
          </a:p>
          <a:p>
            <a:pPr eaLnBrk="1" hangingPunct="1">
              <a:spcBef>
                <a:spcPts val="1125"/>
              </a:spcBef>
              <a:buClr>
                <a:srgbClr val="0066FF"/>
              </a:buClr>
            </a:pPr>
            <a:r>
              <a:rPr lang="pl-PL" sz="1200" baseline="0" dirty="0">
                <a:solidFill>
                  <a:schemeClr val="tx1"/>
                </a:solidFill>
              </a:rPr>
              <a:t>                                               </a:t>
            </a:r>
            <a:endParaRPr lang="en-GB" sz="1200" baseline="0"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Grp="1" noChangeArrowheads="1"/>
          </p:cNvSpPr>
          <p:nvPr>
            <p:ph type="title"/>
          </p:nvPr>
        </p:nvSpPr>
        <p:spPr>
          <a:xfrm>
            <a:off x="457200" y="0"/>
            <a:ext cx="8686800" cy="1054100"/>
          </a:xfrm>
        </p:spPr>
        <p:txBody>
          <a:bodyPr lIns="90000" tIns="46800" rIns="90000" bIns="46800"/>
          <a:lstStyle/>
          <a:p>
            <a:pPr algn="l"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solidFill>
                  <a:srgbClr val="7030A0"/>
                </a:solidFill>
              </a:rPr>
              <a:t>since the components of</a:t>
            </a:r>
            <a:r>
              <a:rPr lang="en-GB" sz="1400" i="1" dirty="0" smtClean="0">
                <a:solidFill>
                  <a:srgbClr val="7030A0"/>
                </a:solidFill>
                <a:latin typeface="Lucida Calligraphy" panose="03010101010101010101" pitchFamily="66" charset="0"/>
              </a:rPr>
              <a:t> </a:t>
            </a:r>
            <a:r>
              <a:rPr lang="en-GB" sz="2400" i="1" dirty="0" smtClean="0">
                <a:latin typeface="Gabriola" pitchFamily="82" charset="0"/>
              </a:rPr>
              <a:t>M</a:t>
            </a:r>
            <a:r>
              <a:rPr lang="pl-PL" sz="2400" i="1" dirty="0" smtClean="0">
                <a:latin typeface="Gabriola" pitchFamily="82" charset="0"/>
              </a:rPr>
              <a:t> </a:t>
            </a:r>
            <a:r>
              <a:rPr lang="en-GB" sz="1800" dirty="0" smtClean="0"/>
              <a:t>(E2,µ</a:t>
            </a:r>
            <a:r>
              <a:rPr lang="en-GB" sz="1800" dirty="0" smtClean="0">
                <a:solidFill>
                  <a:schemeClr val="tx1"/>
                </a:solidFill>
              </a:rPr>
              <a:t>)</a:t>
            </a:r>
            <a:r>
              <a:rPr lang="en-GB" sz="1800" dirty="0" smtClean="0">
                <a:solidFill>
                  <a:srgbClr val="0066FF"/>
                </a:solidFill>
              </a:rPr>
              <a:t> </a:t>
            </a:r>
            <a:r>
              <a:rPr lang="en-GB" sz="1400" dirty="0" smtClean="0">
                <a:solidFill>
                  <a:srgbClr val="7030A0"/>
                </a:solidFill>
              </a:rPr>
              <a:t>with different µ’s commute with each other</a:t>
            </a:r>
            <a:br>
              <a:rPr lang="en-GB" sz="1400" dirty="0" smtClean="0">
                <a:solidFill>
                  <a:srgbClr val="7030A0"/>
                </a:solidFill>
              </a:rPr>
            </a:br>
            <a:r>
              <a:rPr lang="en-GB" sz="1400" dirty="0" smtClean="0">
                <a:solidFill>
                  <a:srgbClr val="7030A0"/>
                </a:solidFill>
              </a:rPr>
              <a:t>the expectation values of the </a:t>
            </a:r>
            <a:r>
              <a:rPr lang="en-GB" sz="1800" dirty="0" smtClean="0"/>
              <a:t>E2 invariants</a:t>
            </a:r>
            <a:r>
              <a:rPr lang="en-GB" sz="1800" dirty="0" smtClean="0">
                <a:solidFill>
                  <a:srgbClr val="0066FF"/>
                </a:solidFill>
              </a:rPr>
              <a:t> </a:t>
            </a:r>
            <a:r>
              <a:rPr lang="en-GB" sz="1400" dirty="0" smtClean="0">
                <a:solidFill>
                  <a:srgbClr val="7030A0"/>
                </a:solidFill>
              </a:rPr>
              <a:t>can be related to the reduced   matrix elements by making </a:t>
            </a:r>
            <a:r>
              <a:rPr lang="en-GB" sz="1600" b="1" dirty="0" smtClean="0">
                <a:solidFill>
                  <a:srgbClr val="7030A0"/>
                </a:solidFill>
              </a:rPr>
              <a:t>intermediate state expansions</a:t>
            </a:r>
            <a:r>
              <a:rPr lang="en-GB" sz="1400" dirty="0" smtClean="0">
                <a:solidFill>
                  <a:srgbClr val="7030A0"/>
                </a:solidFill>
              </a:rPr>
              <a:t>:</a:t>
            </a:r>
          </a:p>
        </p:txBody>
      </p:sp>
      <p:sp>
        <p:nvSpPr>
          <p:cNvPr id="6147" name="Rectangle 2"/>
          <p:cNvSpPr>
            <a:spLocks noGrp="1" noChangeArrowheads="1"/>
          </p:cNvSpPr>
          <p:nvPr>
            <p:ph type="body" idx="1"/>
          </p:nvPr>
        </p:nvSpPr>
        <p:spPr>
          <a:xfrm>
            <a:off x="251520" y="3356992"/>
            <a:ext cx="8496300" cy="2089150"/>
          </a:xfrm>
        </p:spPr>
        <p:txBody>
          <a:bodyPr lIns="90000" tIns="46800" rIns="90000" bIns="46800"/>
          <a:lstStyle/>
          <a:p>
            <a:pPr eaLnBrk="1" hangingPunct="1">
              <a:lnSpc>
                <a:spcPct val="75000"/>
              </a:lnSpc>
              <a:spcBef>
                <a:spcPts val="450"/>
              </a:spcBef>
              <a:buClr>
                <a:srgbClr val="0066FF"/>
              </a:buClr>
              <a:buFont typeface="Arial" panose="020B0604020202020204"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smtClean="0">
                <a:solidFill>
                  <a:srgbClr val="0066FF"/>
                </a:solidFill>
              </a:rPr>
              <a:t>- </a:t>
            </a:r>
            <a:r>
              <a:rPr lang="en-GB" sz="1800" i="1" dirty="0" smtClean="0"/>
              <a:t>S</a:t>
            </a:r>
            <a:r>
              <a:rPr lang="en-GB" sz="1800" dirty="0" smtClean="0"/>
              <a:t> </a:t>
            </a:r>
            <a:r>
              <a:rPr lang="en-GB" sz="1800" dirty="0" smtClean="0">
                <a:solidFill>
                  <a:srgbClr val="7030A0"/>
                </a:solidFill>
              </a:rPr>
              <a:t>denotes state </a:t>
            </a:r>
            <a:r>
              <a:rPr lang="en-GB" sz="1800" i="1" dirty="0" smtClean="0"/>
              <a:t>S</a:t>
            </a:r>
            <a:r>
              <a:rPr lang="en-GB" sz="1800" dirty="0" smtClean="0">
                <a:solidFill>
                  <a:srgbClr val="0066FF"/>
                </a:solidFill>
              </a:rPr>
              <a:t> </a:t>
            </a:r>
            <a:r>
              <a:rPr lang="en-GB" sz="1800" dirty="0" smtClean="0">
                <a:solidFill>
                  <a:srgbClr val="7030A0"/>
                </a:solidFill>
              </a:rPr>
              <a:t>and at the same time the spin of state </a:t>
            </a:r>
            <a:r>
              <a:rPr lang="en-GB" sz="1800" i="1" dirty="0" smtClean="0"/>
              <a:t>S</a:t>
            </a:r>
            <a:r>
              <a:rPr lang="en-GB" sz="1800" dirty="0" smtClean="0"/>
              <a:t> </a:t>
            </a:r>
            <a:r>
              <a:rPr lang="en-GB" sz="1800" dirty="0" smtClean="0">
                <a:solidFill>
                  <a:srgbClr val="7030A0"/>
                </a:solidFill>
              </a:rPr>
              <a:t>alone;</a:t>
            </a:r>
          </a:p>
          <a:p>
            <a:pPr eaLnBrk="1" hangingPunct="1">
              <a:lnSpc>
                <a:spcPct val="75000"/>
              </a:lnSpc>
              <a:spcBef>
                <a:spcPts val="450"/>
              </a:spcBef>
              <a:buClr>
                <a:srgbClr val="0066FF"/>
              </a:buClr>
              <a:buFont typeface="Arial" panose="020B0604020202020204"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i="1" dirty="0" smtClean="0">
                <a:solidFill>
                  <a:srgbClr val="0066FF"/>
                </a:solidFill>
              </a:rPr>
              <a:t>  </a:t>
            </a:r>
            <a:r>
              <a:rPr lang="en-GB" sz="1800" i="1" dirty="0" smtClean="0"/>
              <a:t>R </a:t>
            </a:r>
            <a:r>
              <a:rPr lang="en-GB" sz="1800" dirty="0" smtClean="0"/>
              <a:t>and </a:t>
            </a:r>
            <a:r>
              <a:rPr lang="en-GB" sz="1800" i="1" dirty="0" smtClean="0"/>
              <a:t>T</a:t>
            </a:r>
            <a:r>
              <a:rPr lang="en-GB" sz="1800" i="1" dirty="0" smtClean="0">
                <a:solidFill>
                  <a:srgbClr val="0066FF"/>
                </a:solidFill>
              </a:rPr>
              <a:t> </a:t>
            </a:r>
            <a:r>
              <a:rPr lang="en-GB" sz="1800" dirty="0" smtClean="0">
                <a:solidFill>
                  <a:srgbClr val="7030A0"/>
                </a:solidFill>
              </a:rPr>
              <a:t>denotes intermediate states and their spins</a:t>
            </a:r>
            <a:r>
              <a:rPr lang="en-GB" sz="1800" dirty="0" smtClean="0">
                <a:solidFill>
                  <a:srgbClr val="0066FF"/>
                </a:solidFill>
              </a:rPr>
              <a:t>;  </a:t>
            </a:r>
          </a:p>
          <a:p>
            <a:pPr eaLnBrk="1" hangingPunct="1">
              <a:lnSpc>
                <a:spcPct val="75000"/>
              </a:lnSpc>
              <a:spcBef>
                <a:spcPts val="450"/>
              </a:spcBef>
              <a:buClr>
                <a:srgbClr val="0066FF"/>
              </a:buClr>
              <a:buFont typeface="Arial" panose="020B0604020202020204"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1800" dirty="0" smtClean="0">
              <a:solidFill>
                <a:srgbClr val="0066FF"/>
              </a:solidFill>
            </a:endParaRPr>
          </a:p>
          <a:p>
            <a:pPr eaLnBrk="1" hangingPunct="1">
              <a:lnSpc>
                <a:spcPct val="75000"/>
              </a:lnSpc>
              <a:spcBef>
                <a:spcPts val="450"/>
              </a:spcBef>
              <a:buClr>
                <a:srgbClr val="0066FF"/>
              </a:buClr>
              <a:buFont typeface="Arial" panose="020B0604020202020204"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smtClean="0">
                <a:solidFill>
                  <a:srgbClr val="800000"/>
                </a:solidFill>
              </a:rPr>
              <a:t>- having the experimental values of the reduced E2 matrix elements,</a:t>
            </a:r>
          </a:p>
          <a:p>
            <a:pPr eaLnBrk="1" hangingPunct="1">
              <a:lnSpc>
                <a:spcPct val="75000"/>
              </a:lnSpc>
              <a:spcBef>
                <a:spcPts val="450"/>
              </a:spcBef>
              <a:buClr>
                <a:srgbClr val="0066FF"/>
              </a:buClr>
              <a:buFont typeface="Arial" panose="020B0604020202020204"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smtClean="0">
                <a:solidFill>
                  <a:srgbClr val="800000"/>
                </a:solidFill>
              </a:rPr>
              <a:t>  the expectation values of the basic </a:t>
            </a:r>
            <a:r>
              <a:rPr lang="en-GB" sz="1800" dirty="0" err="1" smtClean="0">
                <a:solidFill>
                  <a:srgbClr val="800000"/>
                </a:solidFill>
              </a:rPr>
              <a:t>quadrupole</a:t>
            </a:r>
            <a:r>
              <a:rPr lang="en-GB" sz="1800" dirty="0" smtClean="0">
                <a:solidFill>
                  <a:srgbClr val="800000"/>
                </a:solidFill>
              </a:rPr>
              <a:t> invariants</a:t>
            </a:r>
            <a:r>
              <a:rPr lang="en-GB" sz="1800" dirty="0" smtClean="0">
                <a:solidFill>
                  <a:srgbClr val="0066FF"/>
                </a:solidFill>
              </a:rPr>
              <a:t> </a:t>
            </a:r>
          </a:p>
          <a:p>
            <a:pPr eaLnBrk="1" hangingPunct="1">
              <a:lnSpc>
                <a:spcPct val="75000"/>
              </a:lnSpc>
              <a:spcBef>
                <a:spcPts val="450"/>
              </a:spcBef>
              <a:buFont typeface="Arial" panose="020B0604020202020204"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smtClean="0"/>
              <a:t>  &lt;</a:t>
            </a:r>
            <a:r>
              <a:rPr lang="en-GB" sz="1800" i="1" dirty="0" smtClean="0"/>
              <a:t>S</a:t>
            </a:r>
            <a:r>
              <a:rPr lang="en-GB" sz="1800" dirty="0" smtClean="0">
                <a:cs typeface="Arial" panose="020B0604020202020204" pitchFamily="34" charset="0"/>
              </a:rPr>
              <a:t>|</a:t>
            </a:r>
            <a:r>
              <a:rPr lang="en-GB" sz="1800" i="1" dirty="0" smtClean="0"/>
              <a:t>Q</a:t>
            </a:r>
            <a:r>
              <a:rPr lang="en-GB" sz="1800" baseline="30000" dirty="0" smtClean="0"/>
              <a:t>2</a:t>
            </a:r>
            <a:r>
              <a:rPr lang="en-GB" sz="1800" dirty="0" smtClean="0">
                <a:cs typeface="Arial" panose="020B0604020202020204" pitchFamily="34" charset="0"/>
              </a:rPr>
              <a:t>|</a:t>
            </a:r>
            <a:r>
              <a:rPr lang="en-GB" sz="1800" i="1" dirty="0" smtClean="0">
                <a:cs typeface="Arial" panose="020B0604020202020204" pitchFamily="34" charset="0"/>
              </a:rPr>
              <a:t>S&gt;  </a:t>
            </a:r>
            <a:r>
              <a:rPr lang="en-GB" sz="1800" dirty="0" smtClean="0">
                <a:solidFill>
                  <a:srgbClr val="800000"/>
                </a:solidFill>
              </a:rPr>
              <a:t>and </a:t>
            </a:r>
            <a:r>
              <a:rPr lang="en-GB" sz="1800" dirty="0" smtClean="0">
                <a:solidFill>
                  <a:srgbClr val="0066FF"/>
                </a:solidFill>
              </a:rPr>
              <a:t> </a:t>
            </a:r>
            <a:r>
              <a:rPr lang="en-GB" sz="1800" dirty="0" smtClean="0"/>
              <a:t>&lt;</a:t>
            </a:r>
            <a:r>
              <a:rPr lang="en-GB" sz="1800" i="1" dirty="0" smtClean="0"/>
              <a:t>S</a:t>
            </a:r>
            <a:r>
              <a:rPr lang="en-GB" sz="1800" i="1" dirty="0" smtClean="0">
                <a:cs typeface="Arial" panose="020B0604020202020204" pitchFamily="34" charset="0"/>
              </a:rPr>
              <a:t>|</a:t>
            </a:r>
            <a:r>
              <a:rPr lang="en-GB" sz="1800" i="1" dirty="0" smtClean="0"/>
              <a:t>Q</a:t>
            </a:r>
            <a:r>
              <a:rPr lang="en-GB" sz="1800" i="1" baseline="30000" dirty="0" smtClean="0"/>
              <a:t>3</a:t>
            </a:r>
            <a:r>
              <a:rPr lang="en-GB" sz="1800" i="1" dirty="0" smtClean="0"/>
              <a:t>cos3δ</a:t>
            </a:r>
            <a:r>
              <a:rPr lang="en-GB" sz="1800" dirty="0" smtClean="0"/>
              <a:t> </a:t>
            </a:r>
            <a:r>
              <a:rPr lang="en-GB" sz="1800" dirty="0" smtClean="0">
                <a:cs typeface="Arial" panose="020B0604020202020204" pitchFamily="34" charset="0"/>
              </a:rPr>
              <a:t>I</a:t>
            </a:r>
            <a:r>
              <a:rPr lang="en-GB" sz="1800" i="1" dirty="0" smtClean="0">
                <a:cs typeface="Arial" panose="020B0604020202020204" pitchFamily="34" charset="0"/>
              </a:rPr>
              <a:t>S</a:t>
            </a:r>
            <a:r>
              <a:rPr lang="en-GB" sz="1800" dirty="0" smtClean="0">
                <a:solidFill>
                  <a:srgbClr val="800000"/>
                </a:solidFill>
                <a:cs typeface="Arial" panose="020B0604020202020204" pitchFamily="34" charset="0"/>
              </a:rPr>
              <a:t>&gt; </a:t>
            </a:r>
            <a:r>
              <a:rPr lang="en-GB" sz="1800" dirty="0" smtClean="0">
                <a:solidFill>
                  <a:srgbClr val="800000"/>
                </a:solidFill>
              </a:rPr>
              <a:t> for a given state</a:t>
            </a:r>
            <a:r>
              <a:rPr lang="en-GB" sz="1800" i="1" dirty="0" smtClean="0">
                <a:solidFill>
                  <a:srgbClr val="800000"/>
                </a:solidFill>
              </a:rPr>
              <a:t> </a:t>
            </a:r>
            <a:r>
              <a:rPr lang="en-GB" sz="1800" i="1" dirty="0" smtClean="0"/>
              <a:t>S </a:t>
            </a:r>
          </a:p>
          <a:p>
            <a:pPr eaLnBrk="1" hangingPunct="1">
              <a:lnSpc>
                <a:spcPct val="75000"/>
              </a:lnSpc>
              <a:spcBef>
                <a:spcPts val="450"/>
              </a:spcBef>
              <a:buClr>
                <a:srgbClr val="0066FF"/>
              </a:buClr>
              <a:buFont typeface="Arial" panose="020B0604020202020204"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smtClean="0">
                <a:solidFill>
                  <a:srgbClr val="0066FF"/>
                </a:solidFill>
              </a:rPr>
              <a:t>  </a:t>
            </a:r>
            <a:r>
              <a:rPr lang="en-GB" sz="1800" dirty="0" smtClean="0">
                <a:solidFill>
                  <a:srgbClr val="800000"/>
                </a:solidFill>
              </a:rPr>
              <a:t>can be extracted from the  experimental data. </a:t>
            </a:r>
          </a:p>
        </p:txBody>
      </p:sp>
      <p:pic>
        <p:nvPicPr>
          <p:cNvPr id="614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1268761"/>
            <a:ext cx="9034170" cy="1944214"/>
          </a:xfrm>
          <a:prstGeom prst="rect">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p:cNvPicPr>
            <a:picLocks noChangeAspect="1"/>
          </p:cNvPicPr>
          <p:nvPr/>
        </p:nvPicPr>
        <p:blipFill>
          <a:blip r:embed="rId2"/>
          <a:stretch>
            <a:fillRect/>
          </a:stretch>
        </p:blipFill>
        <p:spPr>
          <a:xfrm>
            <a:off x="2678" y="980728"/>
            <a:ext cx="4660095" cy="2592288"/>
          </a:xfrm>
          <a:prstGeom prst="rect">
            <a:avLst/>
          </a:prstGeom>
        </p:spPr>
      </p:pic>
      <p:pic>
        <p:nvPicPr>
          <p:cNvPr id="3" name="Obraz 2"/>
          <p:cNvPicPr>
            <a:picLocks noChangeAspect="1"/>
          </p:cNvPicPr>
          <p:nvPr/>
        </p:nvPicPr>
        <p:blipFill>
          <a:blip r:embed="rId3"/>
          <a:stretch>
            <a:fillRect/>
          </a:stretch>
        </p:blipFill>
        <p:spPr>
          <a:xfrm>
            <a:off x="4499992" y="116632"/>
            <a:ext cx="4405214" cy="4010719"/>
          </a:xfrm>
          <a:prstGeom prst="rect">
            <a:avLst/>
          </a:prstGeom>
        </p:spPr>
      </p:pic>
      <p:pic>
        <p:nvPicPr>
          <p:cNvPr id="4" name="Obraz 3"/>
          <p:cNvPicPr>
            <a:picLocks noChangeAspect="1"/>
          </p:cNvPicPr>
          <p:nvPr/>
        </p:nvPicPr>
        <p:blipFill>
          <a:blip r:embed="rId4"/>
          <a:stretch>
            <a:fillRect/>
          </a:stretch>
        </p:blipFill>
        <p:spPr>
          <a:xfrm>
            <a:off x="1259632" y="4365104"/>
            <a:ext cx="7003541" cy="1242275"/>
          </a:xfrm>
          <a:prstGeom prst="rect">
            <a:avLst/>
          </a:prstGeom>
        </p:spPr>
      </p:pic>
    </p:spTree>
    <p:extLst>
      <p:ext uri="{BB962C8B-B14F-4D97-AF65-F5344CB8AC3E}">
        <p14:creationId xmlns:p14="http://schemas.microsoft.com/office/powerpoint/2010/main" val="999059635"/>
      </p:ext>
    </p:extLst>
  </p:cSld>
  <p:clrMapOvr>
    <a:masterClrMapping/>
  </p:clrMapOvr>
  <p:timing>
    <p:tnLst>
      <p:par>
        <p:cTn id="1" dur="indefinite" restart="never" nodeType="tmRoot"/>
      </p:par>
    </p:tnLst>
  </p:timing>
</p:sld>
</file>

<file path=ppt/theme/theme1.xml><?xml version="1.0" encoding="utf-8"?>
<a:theme xmlns:a="http://schemas.openxmlformats.org/drawingml/2006/main" name="Projekt domyślny">
  <a:themeElements>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Arial"/>
        <a:ea typeface=""/>
        <a:cs typeface="Lucida Sans Unicode"/>
      </a:majorFont>
      <a:minorFont>
        <a:latin typeface="Arial"/>
        <a:ea typeface=""/>
        <a:cs typeface="Lucida Sans Unicod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93000"/>
          </a:lnSpc>
          <a:spcBef>
            <a:spcPct val="0"/>
          </a:spcBef>
          <a:spcAft>
            <a:spcPct val="0"/>
          </a:spcAft>
          <a:buClr>
            <a:srgbClr val="000000"/>
          </a:buClr>
          <a:buSzPct val="100000"/>
          <a:buFont typeface="Arial" charset="0"/>
          <a:buNone/>
          <a:tabLst/>
          <a:defRPr kumimoji="0" lang="en-GB" sz="2400" b="1" i="0" u="none" strike="noStrike" cap="none" normalizeH="0" baseline="-8000" smtClean="0">
            <a:ln>
              <a:noFill/>
            </a:ln>
            <a:solidFill>
              <a:srgbClr val="000000"/>
            </a:solidFill>
            <a:effectLst/>
            <a:latin typeface="Arial" charset="0"/>
            <a:cs typeface="Lucida Sans Unicode"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93000"/>
          </a:lnSpc>
          <a:spcBef>
            <a:spcPct val="0"/>
          </a:spcBef>
          <a:spcAft>
            <a:spcPct val="0"/>
          </a:spcAft>
          <a:buClr>
            <a:srgbClr val="000000"/>
          </a:buClr>
          <a:buSzPct val="100000"/>
          <a:buFont typeface="Arial" charset="0"/>
          <a:buNone/>
          <a:tabLst/>
          <a:defRPr kumimoji="0" lang="en-GB" sz="2400" b="1" i="0" u="none" strike="noStrike" cap="none" normalizeH="0" baseline="-8000" smtClean="0">
            <a:ln>
              <a:noFill/>
            </a:ln>
            <a:solidFill>
              <a:srgbClr val="000000"/>
            </a:solidFill>
            <a:effectLst/>
            <a:latin typeface="Arial" charset="0"/>
            <a:cs typeface="Lucida Sans Unicode" pitchFamily="34" charset="0"/>
          </a:defRPr>
        </a:defPPr>
      </a:lstStyle>
    </a:lnDef>
  </a:objectDefaults>
  <a:extraClrSchemeLst>
    <a:extraClrScheme>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ojekt domyślny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ojekt domyślny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ojekt domyślny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ojekt domyśln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ojekt domyśln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ojekt domyśln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6252</TotalTime>
  <Words>799</Words>
  <Application>Microsoft Office PowerPoint</Application>
  <PresentationFormat>Pokaz na ekranie (4:3)</PresentationFormat>
  <Paragraphs>138</Paragraphs>
  <Slides>15</Slides>
  <Notes>10</Notes>
  <HiddenSlides>0</HiddenSlides>
  <MMClips>0</MMClips>
  <ScaleCrop>false</ScaleCrop>
  <HeadingPairs>
    <vt:vector size="4" baseType="variant">
      <vt:variant>
        <vt:lpstr>Motyw</vt:lpstr>
      </vt:variant>
      <vt:variant>
        <vt:i4>1</vt:i4>
      </vt:variant>
      <vt:variant>
        <vt:lpstr>Tytuły slajdów</vt:lpstr>
      </vt:variant>
      <vt:variant>
        <vt:i4>15</vt:i4>
      </vt:variant>
    </vt:vector>
  </HeadingPairs>
  <TitlesOfParts>
    <vt:vector size="16" baseType="lpstr">
      <vt:lpstr>Projekt domyślny</vt:lpstr>
      <vt:lpstr> Few important points to get model independent quadrupole deformation and triaxiality</vt:lpstr>
      <vt:lpstr> Atomic nucleus is a quantum system of FINITE NUMBERS of fermions   OUTLINE </vt:lpstr>
      <vt:lpstr>Prezentacja programu PowerPoint</vt:lpstr>
      <vt:lpstr>The aim of Coulomb excitation experiment is to find the set of electromagnetic matrix elements. It can be 20 ÷ 60 ME for stable beam experiments.       Much less  from RIA.                    Quadrupole collectivity produces strong correlations of the E2 matrix elements and        the number of significant collective variables is much lower than the number of matrix elements.      Such collective variables are e.g. quadrupole charge deformation parameters. They can be obtained using rotationally invariant products of the quadrupole operators.            Those SUM RULES of products of reduced E2 matrix elements                 are corelated directly with  charge shape in specific level   K. Kumar, Phys. Rev. Lett. 28 (1972) 249.  D. Cline, Annual Rev. Nucl. Part. Sci. 36 (1986) 683.  J. Srebrny and D. Cline, Int. J. Mod. Phys. E 20, 422 (2011).    </vt:lpstr>
      <vt:lpstr>Prezentacja programu PowerPoint</vt:lpstr>
      <vt:lpstr>Prezentacja programu PowerPoint</vt:lpstr>
      <vt:lpstr>Prezentacja programu PowerPoint</vt:lpstr>
      <vt:lpstr>since the components of M (E2,µ) with different µ’s commute with each other the expectation values of the E2 invariants can be related to the reduced   matrix elements by making intermediate state expansions:</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dc:creator>
  <cp:lastModifiedBy>Rycho Rych</cp:lastModifiedBy>
  <cp:revision>117</cp:revision>
  <dcterms:modified xsi:type="dcterms:W3CDTF">2018-04-25T05:58:53Z</dcterms:modified>
</cp:coreProperties>
</file>